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attrocento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/sRvBGgNx5VI81+FkZ12bAtOrb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senija Krajačić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BDAC3-DFCF-6FF1-D26C-83FDF3DBA937}" v="9" dt="2020-05-19T16:31:56.692"/>
    <p1510:client id="{DD344336-95C4-31C6-D989-51D6DEFDCF53}" v="1" dt="2020-05-19T16:35:53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87" autoAdjust="0"/>
  </p:normalViewPr>
  <p:slideViewPr>
    <p:cSldViewPr snapToGrid="0">
      <p:cViewPr>
        <p:scale>
          <a:sx n="55" d="100"/>
          <a:sy n="55" d="100"/>
        </p:scale>
        <p:origin x="-1278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3" Type="http://schemas.openxmlformats.org/officeDocument/2006/relationships/commentAuthors" Target="commentAuthor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5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686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27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63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366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765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2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007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63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521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64555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814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773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C67B-E004-4D87-A6CD-19568FB5BDC3}" type="datetimeFigureOut">
              <a:rPr lang="hr-HR" smtClean="0"/>
              <a:t>22.5.2020.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5097-4D41-4274-BFDC-E9926F53B43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22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6" descr="Slika na kojoj se prikazuje školska ploča, tekst&#10;&#10;Opis je generiran uz vrlo visoku pouzdanost"/>
          <p:cNvPicPr preferRelativeResize="0"/>
          <p:nvPr/>
        </p:nvPicPr>
        <p:blipFill rotWithShape="1">
          <a:blip r:embed="rId3">
            <a:alphaModFix/>
          </a:blip>
          <a:srcRect t="519" r="23297" b="857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6"/>
          <p:cNvSpPr/>
          <p:nvPr/>
        </p:nvSpPr>
        <p:spPr>
          <a:xfrm>
            <a:off x="1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254"/>
                </a:srgbClr>
              </a:gs>
              <a:gs pos="35000">
                <a:srgbClr val="FFFFFF">
                  <a:alpha val="78431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hr-H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MATEMATIKA</a:t>
            </a:r>
            <a:endParaRPr/>
          </a:p>
        </p:txBody>
      </p:sp>
      <p:sp>
        <p:nvSpPr>
          <p:cNvPr id="262" name="Google Shape;262;p16"/>
          <p:cNvSpPr txBox="1"/>
          <p:nvPr/>
        </p:nvSpPr>
        <p:spPr>
          <a:xfrm>
            <a:off x="449406" y="4844349"/>
            <a:ext cx="5185409" cy="1208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SzPts val="2000"/>
            </a:pP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Ponavljanje:</a:t>
            </a: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</a:t>
            </a:r>
            <a:r>
              <a:rPr lang="hr-HR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Obujam kocke</a:t>
            </a:r>
            <a:endParaRPr lang="en-US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3" name="Google Shape;263;p16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9590" y="1842717"/>
            <a:ext cx="4404047" cy="433811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7"/>
          <p:cNvSpPr txBox="1">
            <a:spLocks noGrp="1"/>
          </p:cNvSpPr>
          <p:nvPr>
            <p:ph type="title"/>
          </p:nvPr>
        </p:nvSpPr>
        <p:spPr>
          <a:xfrm>
            <a:off x="457170" y="873684"/>
            <a:ext cx="11277661" cy="3386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Ovaj je model načinjen od 4 bijele kocke i plavih štapića koji podsjećaju na bridove. Spojeni su crvenim kuglicama od plastelina.</a:t>
            </a:r>
            <a:r>
              <a:rPr lang="hr-HR" sz="3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r-H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hr-HR" sz="3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r-H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Koliko se štapića, a koliko kuglica trebalo </a:t>
            </a:r>
            <a:r>
              <a:rPr lang="hr-HR" sz="3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hr-H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upotrijebiti za izradu ovog modela? </a:t>
            </a:r>
            <a:r>
              <a:rPr lang="hr-HR" sz="32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r-HR" sz="3200" dirty="0">
                <a:latin typeface="Calibri"/>
                <a:ea typeface="Calibri"/>
                <a:cs typeface="Calibri"/>
                <a:sym typeface="Calibri"/>
              </a:rPr>
            </a:b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457169" y="550517"/>
            <a:ext cx="38299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r-HR" sz="36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Zadatak za zadaću: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700812" y="80756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91C7"/>
              </a:buClr>
              <a:buSzPts val="3200"/>
              <a:buFont typeface="Calibri"/>
              <a:buNone/>
            </a:pPr>
            <a:r>
              <a:rPr lang="hr-HR" sz="3200">
                <a:solidFill>
                  <a:srgbClr val="3991C7"/>
                </a:solidFill>
                <a:latin typeface="Calibri"/>
                <a:ea typeface="Calibri"/>
                <a:cs typeface="Calibri"/>
                <a:sym typeface="Calibri"/>
              </a:rPr>
              <a:t>Štapići: 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Trebalo je upotrijebiti </a:t>
            </a:r>
            <a:r>
              <a:rPr lang="hr-H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štapića.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8" descr="A picture containing clock, man&#10;&#10;Description generated with very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5033270" y="1755476"/>
            <a:ext cx="616262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 txBox="1"/>
          <p:nvPr/>
        </p:nvSpPr>
        <p:spPr>
          <a:xfrm>
            <a:off x="801973" y="2425910"/>
            <a:ext cx="356682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Trebalo je upotrijebiti 12 štapića za bridove središnje kocke koja se na modelu ne vidi te 3 puta po 8 štapića za kocke oko ove središnje.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+ (3 ·  8) = </a:t>
            </a:r>
            <a:r>
              <a:rPr lang="hr-HR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8" descr="A picture containing fenc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3171" y="1825031"/>
            <a:ext cx="1968145" cy="19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8"/>
          <p:cNvSpPr txBox="1"/>
          <p:nvPr/>
        </p:nvSpPr>
        <p:spPr>
          <a:xfrm>
            <a:off x="700812" y="515180"/>
            <a:ext cx="50541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Rješenje zadatka iz zadaće: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 txBox="1">
            <a:spLocks noGrp="1"/>
          </p:cNvSpPr>
          <p:nvPr>
            <p:ph type="title"/>
          </p:nvPr>
        </p:nvSpPr>
        <p:spPr>
          <a:xfrm>
            <a:off x="700812" y="5577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91C7"/>
              </a:buClr>
              <a:buSzPts val="3200"/>
              <a:buFont typeface="Calibri"/>
              <a:buNone/>
            </a:pPr>
            <a:r>
              <a:rPr lang="hr-HR" sz="3200">
                <a:solidFill>
                  <a:srgbClr val="3991C7"/>
                </a:solidFill>
                <a:latin typeface="Calibri"/>
                <a:ea typeface="Calibri"/>
                <a:cs typeface="Calibri"/>
                <a:sym typeface="Calibri"/>
              </a:rPr>
              <a:t>Kuglice: 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Trebalo je upotrijebiti </a:t>
            </a:r>
            <a:r>
              <a:rPr lang="hr-HR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hr-H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kuglica (16 koje se vide i 4 koje se ne vide).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1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2368" y="1881034"/>
            <a:ext cx="4928947" cy="36527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87" name="Google Shape;28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4192" y="1877879"/>
            <a:ext cx="3633645" cy="36527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88" name="Google Shape;288;p19"/>
          <p:cNvSpPr txBox="1"/>
          <p:nvPr/>
        </p:nvSpPr>
        <p:spPr>
          <a:xfrm>
            <a:off x="702039" y="152400"/>
            <a:ext cx="50541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Rješenje zadatka iz zadaće: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4664438" y="3259110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5014209" y="2946814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3652602" y="3259109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3652602" y="2259765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4664438" y="2259765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9"/>
          <p:cNvSpPr/>
          <p:nvPr/>
        </p:nvSpPr>
        <p:spPr>
          <a:xfrm>
            <a:off x="4951750" y="1959962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9"/>
          <p:cNvSpPr/>
          <p:nvPr/>
        </p:nvSpPr>
        <p:spPr>
          <a:xfrm>
            <a:off x="3977389" y="1909994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9"/>
          <p:cNvSpPr/>
          <p:nvPr/>
        </p:nvSpPr>
        <p:spPr>
          <a:xfrm>
            <a:off x="6038535" y="3596388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9"/>
          <p:cNvSpPr/>
          <p:nvPr/>
        </p:nvSpPr>
        <p:spPr>
          <a:xfrm>
            <a:off x="6038537" y="4595732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9"/>
          <p:cNvSpPr/>
          <p:nvPr/>
        </p:nvSpPr>
        <p:spPr>
          <a:xfrm>
            <a:off x="5701258" y="4895536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5701258" y="3883700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9"/>
          <p:cNvSpPr/>
          <p:nvPr/>
        </p:nvSpPr>
        <p:spPr>
          <a:xfrm>
            <a:off x="4726898" y="4895536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9"/>
          <p:cNvSpPr/>
          <p:nvPr/>
        </p:nvSpPr>
        <p:spPr>
          <a:xfrm>
            <a:off x="2478373" y="5370224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1504011" y="5370224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1504013" y="4383372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"/>
          <p:cNvSpPr/>
          <p:nvPr/>
        </p:nvSpPr>
        <p:spPr>
          <a:xfrm>
            <a:off x="2478373" y="4383371"/>
            <a:ext cx="124919" cy="112426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91C76E2D-4B53-4BAA-A00D-6BAE6B80A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25" y="1696793"/>
            <a:ext cx="6470847" cy="43738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5722047" y="441459"/>
            <a:ext cx="5956092" cy="76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Calibri"/>
              <a:buNone/>
            </a:pPr>
            <a:r>
              <a:rPr lang="hr-HR">
                <a:latin typeface="Calibri"/>
                <a:ea typeface="Calibri"/>
                <a:cs typeface="Calibri"/>
                <a:sym typeface="Calibri"/>
              </a:rPr>
              <a:t>Ponovimo</a:t>
            </a:r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idx="1"/>
          </p:nvPr>
        </p:nvSpPr>
        <p:spPr>
          <a:xfrm>
            <a:off x="6833818" y="2541956"/>
            <a:ext cx="4807455" cy="116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hr-HR" sz="4400">
                <a:latin typeface="Calibri"/>
                <a:ea typeface="Calibri"/>
                <a:cs typeface="Calibri"/>
                <a:sym typeface="Calibri"/>
              </a:rPr>
              <a:t>1 dm³ = 1 000 cm³ </a:t>
            </a:r>
            <a:r>
              <a:rPr lang="hr-HR" sz="28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339" y="1256218"/>
            <a:ext cx="4991725" cy="482921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0"/>
          <p:cNvSpPr/>
          <p:nvPr/>
        </p:nvSpPr>
        <p:spPr>
          <a:xfrm>
            <a:off x="7412606" y="4396304"/>
            <a:ext cx="1322009" cy="1272042"/>
          </a:xfrm>
          <a:prstGeom prst="cube">
            <a:avLst>
              <a:gd name="adj" fmla="val 25000"/>
            </a:avLst>
          </a:prstGeom>
          <a:solidFill>
            <a:srgbClr val="FFC000">
              <a:alpha val="68235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r-H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cm³</a:t>
            </a:r>
            <a:r>
              <a:rPr lang="hr-H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3" name="Google Shape;313;p20"/>
          <p:cNvCxnSpPr/>
          <p:nvPr/>
        </p:nvCxnSpPr>
        <p:spPr>
          <a:xfrm flipH="1">
            <a:off x="4454577" y="4957996"/>
            <a:ext cx="2983043" cy="826958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1" descr="A picture containing table, room&#10;&#10;Description generated with very high confidence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44410" y="1711603"/>
            <a:ext cx="2796719" cy="387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 descr="A picture containing sitting, table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9605" y="3305383"/>
            <a:ext cx="2743200" cy="242694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1"/>
          <p:cNvSpPr txBox="1"/>
          <p:nvPr/>
        </p:nvSpPr>
        <p:spPr>
          <a:xfrm>
            <a:off x="664566" y="1189219"/>
            <a:ext cx="8739263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Modeli kojih geometrijskih tijela su prikazani na slici?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Od koliko se jediničnih kocaka sastoji svaki od njih?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1"/>
          <p:cNvSpPr txBox="1"/>
          <p:nvPr/>
        </p:nvSpPr>
        <p:spPr>
          <a:xfrm>
            <a:off x="664566" y="2638270"/>
            <a:ext cx="586615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 Koliki bi bio obujam modela da su im jedinične kocke obujma 1 cm³?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1"/>
          <p:cNvSpPr txBox="1"/>
          <p:nvPr/>
        </p:nvSpPr>
        <p:spPr>
          <a:xfrm>
            <a:off x="744980" y="4380096"/>
            <a:ext cx="511664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 Za koliko je cm³  obujam kvadra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veći od obujma kocke?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>
            <a:spLocks noGrp="1"/>
          </p:cNvSpPr>
          <p:nvPr>
            <p:ph idx="1"/>
          </p:nvPr>
        </p:nvSpPr>
        <p:spPr>
          <a:xfrm>
            <a:off x="306301" y="811013"/>
            <a:ext cx="118857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100" dirty="0">
                <a:latin typeface="Calibri"/>
                <a:ea typeface="Calibri"/>
                <a:cs typeface="Calibri"/>
                <a:sym typeface="Calibri"/>
              </a:rPr>
              <a:t>5. Koliki je obujam kvadra ako je svaka jedinična kocka obujma 1 dm³?</a:t>
            </a: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pic>
        <p:nvPicPr>
          <p:cNvPr id="328" name="Google Shape;3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7952" y="3877796"/>
            <a:ext cx="3480216" cy="211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3003" y="2531865"/>
            <a:ext cx="4482860" cy="42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2"/>
          <p:cNvSpPr txBox="1"/>
          <p:nvPr/>
        </p:nvSpPr>
        <p:spPr>
          <a:xfrm>
            <a:off x="306300" y="1641719"/>
            <a:ext cx="10375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Mogu li se od ovog kvadra oblikovati kocke? Kako?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 txBox="1"/>
          <p:nvPr/>
        </p:nvSpPr>
        <p:spPr>
          <a:xfrm>
            <a:off x="306301" y="2505601"/>
            <a:ext cx="79149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 Koji je najmanji broj ovakvih kvadara koje bi     trebalo dodati da bi se izgradila jedna veća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kocka?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>
            <a:spLocks noGrp="1"/>
          </p:cNvSpPr>
          <p:nvPr>
            <p:ph idx="1"/>
          </p:nvPr>
        </p:nvSpPr>
        <p:spPr>
          <a:xfrm>
            <a:off x="343264" y="1859855"/>
            <a:ext cx="6856112" cy="198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1 litra vode stane u kocku od 1 dm</a:t>
            </a:r>
            <a:r>
              <a:rPr lang="hr-HR" sz="3200">
                <a:solidFill>
                  <a:srgbClr val="2F5496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hr-HR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Izradite model šuplje kocke. Osigurajte ju ljepljivom trakom i plastičnom folijom. Prelijte 1 l vode u kocku.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sz="3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23" descr="A picture containing indoor, cup, table, sitting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2465" y="1376372"/>
            <a:ext cx="3018019" cy="2293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3" descr="A close up of a sign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" y="-5718"/>
            <a:ext cx="12187001" cy="173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3" descr="A picture containing table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9" y="3964887"/>
            <a:ext cx="2980544" cy="28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3" descr="A picture containing box, indoor, doughnut, table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00622" y="3752973"/>
            <a:ext cx="2580807" cy="3105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3" descr="A picture containing indoor, table, water, glass&#10;&#10;Description generated with very high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49019" y="3982365"/>
            <a:ext cx="2355955" cy="2869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3" descr="A picture containing indoor, water, table, small&#10;&#10;Description generated with very high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17339" y="3753381"/>
            <a:ext cx="3180413" cy="3108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>
            <a:spLocks noGrp="1"/>
          </p:cNvSpPr>
          <p:nvPr>
            <p:ph type="title"/>
          </p:nvPr>
        </p:nvSpPr>
        <p:spPr>
          <a:xfrm>
            <a:off x="606118" y="702286"/>
            <a:ext cx="1127759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r-H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modeli građeni su od jediničnih kocaka obujma 1 dm³. U koji bismo model mogli uliti najviše vode?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4" descr="A picture containing indoor, sitting, cow, group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2997" y="2945506"/>
            <a:ext cx="4150531" cy="24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4" descr="A picture containing sitting, empty, table, light&#10;&#10;Description generated with very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7097" y="1258939"/>
            <a:ext cx="2390435" cy="4481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4" descr="A picture containing game, green&#10;&#10;Description generated with very high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08" y="3499578"/>
            <a:ext cx="5057955" cy="18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4"/>
          <p:cNvSpPr txBox="1"/>
          <p:nvPr/>
        </p:nvSpPr>
        <p:spPr>
          <a:xfrm>
            <a:off x="826957" y="5274040"/>
            <a:ext cx="3505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6 dm³ · 2 = 12 dm³</a:t>
            </a:r>
            <a:endParaRPr sz="2800" b="0" i="0" u="none" strike="noStrike" cap="non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4"/>
          <p:cNvSpPr txBox="1"/>
          <p:nvPr/>
        </p:nvSpPr>
        <p:spPr>
          <a:xfrm>
            <a:off x="5348990" y="5411449"/>
            <a:ext cx="40798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>
                <a:solidFill>
                  <a:srgbClr val="8DA9DB"/>
                </a:solidFill>
                <a:latin typeface="Calibri"/>
                <a:ea typeface="Calibri"/>
                <a:cs typeface="Calibri"/>
                <a:sym typeface="Calibri"/>
              </a:rPr>
              <a:t>2 · 4 dm³ · 2 reda = 16 dm³</a:t>
            </a:r>
            <a:endParaRPr sz="2800" b="0" i="0" u="none" strike="noStrike" cap="none">
              <a:solidFill>
                <a:srgbClr val="8DA9D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4"/>
          <p:cNvSpPr txBox="1"/>
          <p:nvPr/>
        </p:nvSpPr>
        <p:spPr>
          <a:xfrm>
            <a:off x="5180128" y="2225066"/>
            <a:ext cx="46169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r-HR" sz="2800" b="0" i="0" u="none" strike="noStrike" cap="none" dirty="0">
                <a:solidFill>
                  <a:srgbClr val="A616A8"/>
                </a:solidFill>
                <a:latin typeface="Calibri"/>
                <a:ea typeface="Calibri"/>
                <a:cs typeface="Calibri"/>
                <a:sym typeface="Calibri"/>
              </a:rPr>
              <a:t>2 · 2 dm³ · 5 redova = 20 dm³</a:t>
            </a:r>
            <a:endParaRPr sz="2800" b="0" i="0" u="none" strike="noStrike" cap="none" dirty="0">
              <a:solidFill>
                <a:srgbClr val="A616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146</Words>
  <Application>Microsoft Office PowerPoint</Application>
  <PresentationFormat>Custom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Quattrocento Sans</vt:lpstr>
      <vt:lpstr>Office Theme</vt:lpstr>
      <vt:lpstr>MATEMATIKA</vt:lpstr>
      <vt:lpstr>Ovaj je model načinjen od 4 bijele kocke i plavih štapića koji podsjećaju na bridove. Spojeni su crvenim kuglicama od plastelina.   Koliko se štapića, a koliko kuglica trebalo  upotrijebiti za izradu ovog modela?  </vt:lpstr>
      <vt:lpstr>Štapići: Trebalo je upotrijebiti 36 štapića.</vt:lpstr>
      <vt:lpstr>Kuglice: Trebalo je upotrijebiti 20 kuglica (16 koje se vide i 4 koje se ne vide).</vt:lpstr>
      <vt:lpstr>Ponovimo</vt:lpstr>
      <vt:lpstr>PowerPoint Presentation</vt:lpstr>
      <vt:lpstr>PowerPoint Presentation</vt:lpstr>
      <vt:lpstr>PowerPoint Presentation</vt:lpstr>
      <vt:lpstr>Svi modeli građeni su od jediničnih kocaka obujma 1 dm³. U koji bismo model mogli uliti najviše vode?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Tatjana</dc:creator>
  <cp:lastModifiedBy>Windows User</cp:lastModifiedBy>
  <cp:revision>14</cp:revision>
  <dcterms:created xsi:type="dcterms:W3CDTF">2020-03-11T10:56:06Z</dcterms:created>
  <dcterms:modified xsi:type="dcterms:W3CDTF">2020-05-22T10:20:31Z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