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1"/>
  </p:notesMasterIdLst>
  <p:sldIdLst>
    <p:sldId id="265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12192000" cy="6858000"/>
  <p:notesSz cx="6858000" cy="149542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Quattrocento Sans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8331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6" roundtripDataSignature="AMtx7mjOLnEa4+FjTWVCc9j/1rHgnq/0u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senija Krajačić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E8EB649-030B-494A-92A4-D1878542BF3A}">
  <a:tblStyle styleId="{9E8EB649-030B-494A-92A4-D1878542BF3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91" autoAdjust="0"/>
  </p:normalViewPr>
  <p:slideViewPr>
    <p:cSldViewPr snapToGrid="0">
      <p:cViewPr>
        <p:scale>
          <a:sx n="57" d="100"/>
          <a:sy n="57" d="100"/>
        </p:scale>
        <p:origin x="-1200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8331"/>
        <p:guide pos="2932"/>
      </p:guideLst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56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73003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hr-H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97890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9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11E8-1A4E-4BD0-99D7-FDFA9B60DF19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018D-F6FB-46B5-8813-843E2BC794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615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11E8-1A4E-4BD0-99D7-FDFA9B60DF19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018D-F6FB-46B5-8813-843E2BC794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573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11E8-1A4E-4BD0-99D7-FDFA9B60DF19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018D-F6FB-46B5-8813-843E2BC794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202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11E8-1A4E-4BD0-99D7-FDFA9B60DF19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018D-F6FB-46B5-8813-843E2BC794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637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11E8-1A4E-4BD0-99D7-FDFA9B60DF19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018D-F6FB-46B5-8813-843E2BC794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551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11E8-1A4E-4BD0-99D7-FDFA9B60DF19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018D-F6FB-46B5-8813-843E2BC794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69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11E8-1A4E-4BD0-99D7-FDFA9B60DF19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018D-F6FB-46B5-8813-843E2BC794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754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11E8-1A4E-4BD0-99D7-FDFA9B60DF19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018D-F6FB-46B5-8813-843E2BC794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129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11E8-1A4E-4BD0-99D7-FDFA9B60DF19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018D-F6FB-46B5-8813-843E2BC794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4851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11E8-1A4E-4BD0-99D7-FDFA9B60DF19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018D-F6FB-46B5-8813-843E2BC794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465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11E8-1A4E-4BD0-99D7-FDFA9B60DF19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018D-F6FB-46B5-8813-843E2BC794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308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111E8-1A4E-4BD0-99D7-FDFA9B60DF19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5018D-F6FB-46B5-8813-843E2BC794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405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/>
          <p:nvPr/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rgbClr val="5A9BD5">
                  <a:alpha val="81568"/>
                </a:srgbClr>
              </a:gs>
              <a:gs pos="25000">
                <a:srgbClr val="5B9BD5">
                  <a:alpha val="60000"/>
                </a:srgbClr>
              </a:gs>
              <a:gs pos="94000">
                <a:srgbClr val="AEABAB"/>
              </a:gs>
              <a:gs pos="100000">
                <a:srgbClr val="AEABAB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0"/>
          <p:cNvSpPr txBox="1"/>
          <p:nvPr/>
        </p:nvSpPr>
        <p:spPr>
          <a:xfrm>
            <a:off x="6832411" y="1488773"/>
            <a:ext cx="4805996" cy="1401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hr-HR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MATEMATIKA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0"/>
          <p:cNvSpPr/>
          <p:nvPr/>
        </p:nvSpPr>
        <p:spPr>
          <a:xfrm>
            <a:off x="3" y="590636"/>
            <a:ext cx="5478085" cy="6276841"/>
          </a:xfrm>
          <a:custGeom>
            <a:avLst/>
            <a:gdLst/>
            <a:ahLst/>
            <a:cxnLst/>
            <a:rect l="l" t="t" r="r" b="b"/>
            <a:pathLst>
              <a:path w="5478085" h="6276841" extrusionOk="0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10" descr="Slika na kojoj se prikazuje sat&#10;&#10;Opis je generiran uz vrlo visoku pouzdanost"/>
          <p:cNvPicPr preferRelativeResize="0"/>
          <p:nvPr/>
        </p:nvPicPr>
        <p:blipFill rotWithShape="1">
          <a:blip r:embed="rId4">
            <a:alphaModFix/>
          </a:blip>
          <a:srcRect l="4288" r="3513" b="3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 extrusionOk="0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87" name="Google Shape;187;p10"/>
          <p:cNvSpPr txBox="1"/>
          <p:nvPr/>
        </p:nvSpPr>
        <p:spPr>
          <a:xfrm>
            <a:off x="6185650" y="3725202"/>
            <a:ext cx="5858977" cy="609743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Mjerenje obujma jediničnim kockama</a:t>
            </a:r>
            <a:endParaRPr sz="2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Ponovimo!</a:t>
            </a:r>
            <a:endParaRPr/>
          </a:p>
        </p:txBody>
      </p:sp>
      <p:sp>
        <p:nvSpPr>
          <p:cNvPr id="205" name="Google Shape;205;p12"/>
          <p:cNvSpPr txBox="1">
            <a:spLocks noGrp="1"/>
          </p:cNvSpPr>
          <p:nvPr>
            <p:ph idx="1"/>
          </p:nvPr>
        </p:nvSpPr>
        <p:spPr>
          <a:xfrm>
            <a:off x="1562277" y="4539698"/>
            <a:ext cx="7268343" cy="77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hr-HR" sz="4000">
                <a:latin typeface="Calibri"/>
                <a:ea typeface="Calibri"/>
                <a:cs typeface="Calibri"/>
                <a:sym typeface="Calibri"/>
              </a:rPr>
              <a:t>1 dm³  = 1 000 cm³ </a:t>
            </a:r>
            <a:endParaRPr/>
          </a:p>
        </p:txBody>
      </p:sp>
      <p:sp>
        <p:nvSpPr>
          <p:cNvPr id="206" name="Google Shape;206;p12"/>
          <p:cNvSpPr/>
          <p:nvPr/>
        </p:nvSpPr>
        <p:spPr>
          <a:xfrm>
            <a:off x="1238120" y="1976435"/>
            <a:ext cx="1696763" cy="1571845"/>
          </a:xfrm>
          <a:prstGeom prst="cube">
            <a:avLst>
              <a:gd name="adj" fmla="val 25000"/>
            </a:avLst>
          </a:prstGeom>
          <a:solidFill>
            <a:srgbClr val="FFC000">
              <a:alpha val="65490"/>
            </a:srgbClr>
          </a:solidFill>
          <a:ln w="12700" cap="flat" cmpd="sng">
            <a:solidFill>
              <a:srgbClr val="3991C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156" y="4879"/>
            <a:ext cx="5566347" cy="532424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2"/>
          <p:cNvSpPr txBox="1"/>
          <p:nvPr/>
        </p:nvSpPr>
        <p:spPr>
          <a:xfrm>
            <a:off x="1366505" y="2619931"/>
            <a:ext cx="135661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cm³ 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2"/>
          <p:cNvSpPr txBox="1"/>
          <p:nvPr/>
        </p:nvSpPr>
        <p:spPr>
          <a:xfrm>
            <a:off x="1480585" y="3490586"/>
            <a:ext cx="93188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82AF"/>
                </a:solidFill>
                <a:latin typeface="Calibri"/>
                <a:ea typeface="Calibri"/>
                <a:cs typeface="Calibri"/>
                <a:sym typeface="Calibri"/>
              </a:rPr>
              <a:t>1 cm</a:t>
            </a:r>
            <a:endParaRPr sz="2800" b="0" i="0" u="none" strike="noStrike" cap="none">
              <a:solidFill>
                <a:srgbClr val="2E82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0" name="Google Shape;210;p12"/>
          <p:cNvCxnSpPr/>
          <p:nvPr/>
        </p:nvCxnSpPr>
        <p:spPr>
          <a:xfrm>
            <a:off x="1234235" y="3540386"/>
            <a:ext cx="1319887" cy="1885"/>
          </a:xfrm>
          <a:prstGeom prst="straightConnector1">
            <a:avLst/>
          </a:prstGeom>
          <a:noFill/>
          <a:ln w="5715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Calibri"/>
              <a:buNone/>
            </a:pPr>
            <a:r>
              <a:rPr lang="hr-HR">
                <a:latin typeface="Calibri"/>
                <a:ea typeface="Calibri"/>
                <a:cs typeface="Calibri"/>
                <a:sym typeface="Calibri"/>
              </a:rPr>
              <a:t>Ponovimo!</a:t>
            </a:r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idx="1"/>
          </p:nvPr>
        </p:nvSpPr>
        <p:spPr>
          <a:xfrm>
            <a:off x="887721" y="1717495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hr-HR" sz="3200">
                <a:latin typeface="Calibri"/>
                <a:ea typeface="Calibri"/>
                <a:cs typeface="Calibri"/>
                <a:sym typeface="Calibri"/>
              </a:rPr>
              <a:t>Duljinu dužina mjerimo jediničnim dužinama.</a:t>
            </a:r>
            <a:endParaRPr/>
          </a:p>
        </p:txBody>
      </p:sp>
      <p:pic>
        <p:nvPicPr>
          <p:cNvPr id="217" name="Google Shape;21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176" y="2824011"/>
            <a:ext cx="1381125" cy="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3"/>
          <p:cNvSpPr txBox="1"/>
          <p:nvPr/>
        </p:nvSpPr>
        <p:spPr>
          <a:xfrm>
            <a:off x="889416" y="2963057"/>
            <a:ext cx="2743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jedinična dužina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3"/>
          <p:cNvSpPr txBox="1"/>
          <p:nvPr/>
        </p:nvSpPr>
        <p:spPr>
          <a:xfrm>
            <a:off x="4149776" y="2575811"/>
            <a:ext cx="736516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Koliko jediničnih dužina možemo poredati na dužinu AB?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5261549" y="3289055"/>
            <a:ext cx="5329003" cy="92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1613" y="3124248"/>
            <a:ext cx="5528872" cy="42213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3"/>
          <p:cNvSpPr txBox="1"/>
          <p:nvPr/>
        </p:nvSpPr>
        <p:spPr>
          <a:xfrm>
            <a:off x="732500" y="4106026"/>
            <a:ext cx="11056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Ako je jedinična dužina d</a:t>
            </a:r>
            <a:r>
              <a:rPr lang="hr-H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uljine</a:t>
            </a: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cm, kolik</a:t>
            </a:r>
            <a:r>
              <a:rPr lang="hr-H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du</a:t>
            </a:r>
            <a:r>
              <a:rPr lang="hr-H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ljina</a:t>
            </a: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dužin</a:t>
            </a:r>
            <a:r>
              <a:rPr lang="hr-H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3"/>
          <p:cNvSpPr txBox="1"/>
          <p:nvPr/>
        </p:nvSpPr>
        <p:spPr>
          <a:xfrm>
            <a:off x="5124139" y="3387776"/>
            <a:ext cx="3947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3"/>
          <p:cNvSpPr txBox="1"/>
          <p:nvPr/>
        </p:nvSpPr>
        <p:spPr>
          <a:xfrm>
            <a:off x="10358204" y="3387776"/>
            <a:ext cx="3947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3"/>
          <p:cNvSpPr txBox="1"/>
          <p:nvPr/>
        </p:nvSpPr>
        <p:spPr>
          <a:xfrm>
            <a:off x="732502" y="4947301"/>
            <a:ext cx="109689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Kolik</a:t>
            </a:r>
            <a:r>
              <a:rPr lang="hr-H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du</a:t>
            </a:r>
            <a:r>
              <a:rPr lang="hr-H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ljina</a:t>
            </a: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dužin</a:t>
            </a:r>
            <a:r>
              <a:rPr lang="hr-H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 ako je jedinična dužina du</a:t>
            </a:r>
            <a:r>
              <a:rPr lang="hr-H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ljine</a:t>
            </a: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km?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"/>
          <p:cNvSpPr txBox="1">
            <a:spLocks noGrp="1"/>
          </p:cNvSpPr>
          <p:nvPr>
            <p:ph type="title"/>
          </p:nvPr>
        </p:nvSpPr>
        <p:spPr>
          <a:xfrm>
            <a:off x="887719" y="528902"/>
            <a:ext cx="6550111" cy="46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959"/>
              <a:buFont typeface="Calibri"/>
              <a:buNone/>
            </a:pPr>
            <a:r>
              <a:rPr lang="hr-HR" sz="3959">
                <a:latin typeface="Calibri"/>
                <a:ea typeface="Calibri"/>
                <a:cs typeface="Calibri"/>
                <a:sym typeface="Calibri"/>
              </a:rPr>
              <a:t>Ponovimo!</a:t>
            </a:r>
            <a:endParaRPr sz="3959"/>
          </a:p>
        </p:txBody>
      </p:sp>
      <p:sp>
        <p:nvSpPr>
          <p:cNvPr id="231" name="Google Shape;231;p14"/>
          <p:cNvSpPr txBox="1">
            <a:spLocks noGrp="1"/>
          </p:cNvSpPr>
          <p:nvPr>
            <p:ph idx="1"/>
          </p:nvPr>
        </p:nvSpPr>
        <p:spPr>
          <a:xfrm>
            <a:off x="825262" y="1305266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hr-HR" sz="3200">
                <a:latin typeface="Calibri"/>
                <a:ea typeface="Calibri"/>
                <a:cs typeface="Calibri"/>
                <a:sym typeface="Calibri"/>
              </a:rPr>
              <a:t>Površinu mjerimo jediničnim kvadratima.</a:t>
            </a:r>
            <a:endParaRPr/>
          </a:p>
        </p:txBody>
      </p:sp>
      <p:sp>
        <p:nvSpPr>
          <p:cNvPr id="232" name="Google Shape;232;p14"/>
          <p:cNvSpPr txBox="1"/>
          <p:nvPr/>
        </p:nvSpPr>
        <p:spPr>
          <a:xfrm>
            <a:off x="739513" y="2925582"/>
            <a:ext cx="2743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jedinični kvadrat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4"/>
          <p:cNvSpPr txBox="1"/>
          <p:nvPr/>
        </p:nvSpPr>
        <p:spPr>
          <a:xfrm>
            <a:off x="4624467" y="1951219"/>
            <a:ext cx="343024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Koliko jediničnih kvadrata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možemo poredati na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kvadrat ABCD?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4"/>
          <p:cNvSpPr txBox="1"/>
          <p:nvPr/>
        </p:nvSpPr>
        <p:spPr>
          <a:xfrm>
            <a:off x="889415" y="3700072"/>
            <a:ext cx="1058805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Ako je površina jediničnog kvadrata 1 cm², kolika je površina kvadrata ABCD?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4"/>
          <p:cNvSpPr txBox="1"/>
          <p:nvPr/>
        </p:nvSpPr>
        <p:spPr>
          <a:xfrm>
            <a:off x="8247088" y="3150436"/>
            <a:ext cx="3947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4"/>
          <p:cNvSpPr txBox="1"/>
          <p:nvPr/>
        </p:nvSpPr>
        <p:spPr>
          <a:xfrm>
            <a:off x="10320728" y="3150435"/>
            <a:ext cx="3947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4"/>
          <p:cNvSpPr txBox="1"/>
          <p:nvPr/>
        </p:nvSpPr>
        <p:spPr>
          <a:xfrm>
            <a:off x="891915" y="4826833"/>
            <a:ext cx="1058805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Kolika je površina kvadrata ABCD ako je površina jediničnog kvadrata 1 m²?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4"/>
          <p:cNvSpPr/>
          <p:nvPr/>
        </p:nvSpPr>
        <p:spPr>
          <a:xfrm>
            <a:off x="1241684" y="2022425"/>
            <a:ext cx="911901" cy="911901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4"/>
          <p:cNvSpPr/>
          <p:nvPr/>
        </p:nvSpPr>
        <p:spPr>
          <a:xfrm>
            <a:off x="8404956" y="1153466"/>
            <a:ext cx="2111113" cy="1998687"/>
          </a:xfrm>
          <a:prstGeom prst="rect">
            <a:avLst/>
          </a:prstGeom>
          <a:solidFill>
            <a:srgbClr val="2E82AF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4"/>
          <p:cNvSpPr txBox="1"/>
          <p:nvPr/>
        </p:nvSpPr>
        <p:spPr>
          <a:xfrm>
            <a:off x="10320728" y="739515"/>
            <a:ext cx="3947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4"/>
          <p:cNvSpPr txBox="1"/>
          <p:nvPr/>
        </p:nvSpPr>
        <p:spPr>
          <a:xfrm>
            <a:off x="8247088" y="689550"/>
            <a:ext cx="3947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2" name="Google Shape;242;p14"/>
          <p:cNvGraphicFramePr/>
          <p:nvPr/>
        </p:nvGraphicFramePr>
        <p:xfrm>
          <a:off x="8406985" y="1111770"/>
          <a:ext cx="2154550" cy="2061150"/>
        </p:xfrm>
        <a:graphic>
          <a:graphicData uri="http://schemas.openxmlformats.org/drawingml/2006/table">
            <a:tbl>
              <a:tblPr firstRow="1" bandRow="1">
                <a:noFill/>
                <a:tableStyleId>{9E8EB649-030B-494A-92A4-D1878542BF3A}</a:tableStyleId>
              </a:tblPr>
              <a:tblGrid>
                <a:gridCol w="1077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7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3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1" marR="91451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1" marR="91451" marT="45725" marB="45725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1" marR="91451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1" marR="91451" marT="45725" marB="45725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hr-H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 mjerenje obujma koristimo jedinične kocke.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48" name="Google Shape;248;p15" descr="A picture containing drawing, table, brick&#10;&#10;Description generated with very high confidence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03631" y="1764300"/>
            <a:ext cx="43053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5" descr="A picture containing drawing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6761" y="1710983"/>
            <a:ext cx="1872523" cy="204756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5"/>
          <p:cNvSpPr txBox="1"/>
          <p:nvPr/>
        </p:nvSpPr>
        <p:spPr>
          <a:xfrm>
            <a:off x="1213381" y="3647477"/>
            <a:ext cx="2743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jedinična kocka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5"/>
          <p:cNvSpPr txBox="1"/>
          <p:nvPr/>
        </p:nvSpPr>
        <p:spPr>
          <a:xfrm>
            <a:off x="3663417" y="1855558"/>
            <a:ext cx="575750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 koliko se jediničnih kocaka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sastoji ovaj kvadar?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7347679" y="5086666"/>
            <a:ext cx="2743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5"/>
          <p:cNvSpPr txBox="1"/>
          <p:nvPr/>
        </p:nvSpPr>
        <p:spPr>
          <a:xfrm>
            <a:off x="1507468" y="5091299"/>
            <a:ext cx="1007588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Kažemo da obujam ovog kvadra iznosi 5 jediničnih kocaka.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5"/>
          <p:cNvSpPr txBox="1"/>
          <p:nvPr/>
        </p:nvSpPr>
        <p:spPr>
          <a:xfrm>
            <a:off x="4174764" y="3325320"/>
            <a:ext cx="316792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Ovaj se kvadar sastoji od 5 jediničnih kocaka.​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Koliki je obujam kvadara na slici?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16" descr="A picture containing table, game, drawing&#10;&#10;Description generated with very high confidence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29609" y="1809341"/>
            <a:ext cx="7231819" cy="2997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6" descr="A picture containing drawing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084" y="2401096"/>
            <a:ext cx="1872523" cy="204756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6"/>
          <p:cNvSpPr txBox="1"/>
          <p:nvPr/>
        </p:nvSpPr>
        <p:spPr>
          <a:xfrm>
            <a:off x="371360" y="4377695"/>
            <a:ext cx="2743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jedinična kocka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6"/>
          <p:cNvSpPr txBox="1"/>
          <p:nvPr/>
        </p:nvSpPr>
        <p:spPr>
          <a:xfrm>
            <a:off x="839449" y="2788173"/>
            <a:ext cx="10692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cm³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6"/>
          <p:cNvSpPr txBox="1"/>
          <p:nvPr/>
        </p:nvSpPr>
        <p:spPr>
          <a:xfrm>
            <a:off x="5436432" y="4874304"/>
            <a:ext cx="59660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Obujam svakog kvadra je 4 cm³.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"/>
          <p:cNvSpPr txBox="1">
            <a:spLocks noGrp="1"/>
          </p:cNvSpPr>
          <p:nvPr>
            <p:ph type="title"/>
          </p:nvPr>
        </p:nvSpPr>
        <p:spPr>
          <a:xfrm>
            <a:off x="887719" y="39149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Koliki je obujam oblika na slici?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17" descr="A picture containing drawing, window, clock&#10;&#10;Description generated with very high confidence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62779" y="1417692"/>
            <a:ext cx="6438548" cy="351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7" descr="A picture containing drawing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084" y="2401096"/>
            <a:ext cx="1872523" cy="2047563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7"/>
          <p:cNvSpPr txBox="1"/>
          <p:nvPr/>
        </p:nvSpPr>
        <p:spPr>
          <a:xfrm>
            <a:off x="371360" y="4377695"/>
            <a:ext cx="2743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jedinična kocka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7"/>
          <p:cNvSpPr txBox="1"/>
          <p:nvPr/>
        </p:nvSpPr>
        <p:spPr>
          <a:xfrm>
            <a:off x="839449" y="2788173"/>
            <a:ext cx="10692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dm³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7"/>
          <p:cNvSpPr txBox="1"/>
          <p:nvPr/>
        </p:nvSpPr>
        <p:spPr>
          <a:xfrm>
            <a:off x="6260893" y="5011715"/>
            <a:ext cx="48792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Obujam svakog oblika je 5 dm³.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"/>
          <p:cNvSpPr txBox="1">
            <a:spLocks noGrp="1"/>
          </p:cNvSpPr>
          <p:nvPr>
            <p:ph type="title"/>
          </p:nvPr>
        </p:nvSpPr>
        <p:spPr>
          <a:xfrm>
            <a:off x="887719" y="39149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Koliki je obujam oblika na slici?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18" descr="A picture containing drawing&#10;&#10;Description generated with very high confidence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86641" y="1430187"/>
            <a:ext cx="2927977" cy="3585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8" descr="A picture containing drawing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8748" y="2287571"/>
            <a:ext cx="1872523" cy="2047563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8"/>
          <p:cNvSpPr txBox="1"/>
          <p:nvPr/>
        </p:nvSpPr>
        <p:spPr>
          <a:xfrm>
            <a:off x="1601644" y="4538666"/>
            <a:ext cx="2743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jedinična kocka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8"/>
          <p:cNvSpPr txBox="1"/>
          <p:nvPr/>
        </p:nvSpPr>
        <p:spPr>
          <a:xfrm>
            <a:off x="839449" y="3811954"/>
            <a:ext cx="10692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cm³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8"/>
          <p:cNvSpPr txBox="1"/>
          <p:nvPr/>
        </p:nvSpPr>
        <p:spPr>
          <a:xfrm>
            <a:off x="6260893" y="5011715"/>
            <a:ext cx="48792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Obujam ovog oblika je 12 cm³.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"/>
          <p:cNvSpPr txBox="1">
            <a:spLocks noGrp="1"/>
          </p:cNvSpPr>
          <p:nvPr>
            <p:ph type="title"/>
          </p:nvPr>
        </p:nvSpPr>
        <p:spPr>
          <a:xfrm>
            <a:off x="650823" y="3850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-H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Koliki je obujam kocke i kvadra na slici ako su jedinične kocke od kojih su građeni obujma 1 dm³?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19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r="7901" b="8298"/>
          <a:stretch/>
        </p:blipFill>
        <p:spPr>
          <a:xfrm>
            <a:off x="549036" y="2380104"/>
            <a:ext cx="2867709" cy="289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9"/>
          <p:cNvPicPr preferRelativeResize="0"/>
          <p:nvPr/>
        </p:nvPicPr>
        <p:blipFill rotWithShape="1">
          <a:blip r:embed="rId4">
            <a:alphaModFix/>
          </a:blip>
          <a:srcRect b="6045"/>
          <a:stretch/>
        </p:blipFill>
        <p:spPr>
          <a:xfrm>
            <a:off x="7758557" y="2050382"/>
            <a:ext cx="4302819" cy="275075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9"/>
          <p:cNvSpPr txBox="1"/>
          <p:nvPr/>
        </p:nvSpPr>
        <p:spPr>
          <a:xfrm>
            <a:off x="1139255" y="5236563"/>
            <a:ext cx="25808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 dm³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9"/>
          <p:cNvSpPr txBox="1"/>
          <p:nvPr/>
        </p:nvSpPr>
        <p:spPr>
          <a:xfrm>
            <a:off x="8634335" y="4861809"/>
            <a:ext cx="274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 dm³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19" descr="A picture containing drawing&#10;&#10;Description generated with very high confidence"/>
          <p:cNvPicPr preferRelativeResize="0"/>
          <p:nvPr/>
        </p:nvPicPr>
        <p:blipFill rotWithShape="1">
          <a:blip r:embed="rId5">
            <a:alphaModFix/>
          </a:blip>
          <a:srcRect l="13242" r="-456" b="-991"/>
          <a:stretch/>
        </p:blipFill>
        <p:spPr>
          <a:xfrm>
            <a:off x="3425253" y="1511928"/>
            <a:ext cx="2392475" cy="187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9" descr="A screenshot of a cell phone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82566" y="3604903"/>
            <a:ext cx="2880609" cy="164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188</Words>
  <Application>Microsoft Office PowerPoint</Application>
  <PresentationFormat>Custom</PresentationFormat>
  <Paragraphs>47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Quattrocento Sans</vt:lpstr>
      <vt:lpstr>1_Office Theme</vt:lpstr>
      <vt:lpstr>PowerPoint Presentation</vt:lpstr>
      <vt:lpstr>Ponovimo!</vt:lpstr>
      <vt:lpstr>Ponovimo!</vt:lpstr>
      <vt:lpstr>Ponovimo!</vt:lpstr>
      <vt:lpstr>Za mjerenje obujma koristimo jedinične kocke.</vt:lpstr>
      <vt:lpstr>Koliki je obujam kvadara na slici?</vt:lpstr>
      <vt:lpstr>Koliki je obujam oblika na slici?</vt:lpstr>
      <vt:lpstr>Koliki je obujam oblika na slici?</vt:lpstr>
      <vt:lpstr>Koliki je obujam kocke i kvadra na slici ako su jedinične kocke od kojih su građeni obujma 1 dm³?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Tatjana</dc:creator>
  <cp:lastModifiedBy>Windows User</cp:lastModifiedBy>
  <cp:revision>5</cp:revision>
  <dcterms:created xsi:type="dcterms:W3CDTF">2020-03-11T10:56:06Z</dcterms:created>
  <dcterms:modified xsi:type="dcterms:W3CDTF">2020-05-21T09:23:10Z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0x01010048CD10F59D587A4AA3026165A57E4632</vt:lpwstr>
  </property>
</Properties>
</file>