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9"/>
  </p:notesMasterIdLst>
  <p:sldIdLst>
    <p:sldId id="265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13811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Quattrocento Sa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NmZdNWoKjITvkEL1kfntPLR/xg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lla Makovec" initials="" lastIdx="4" clrIdx="0"/>
  <p:cmAuthor id="1" name="Ksenija Krajačić" initials="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49" Type="http://schemas.openxmlformats.org/officeDocument/2006/relationships/commentAuthors" Target="commentAuthors.xml"/><Relationship Id="rId10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916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A88F-F15C-4260-AD3A-3ED4EDC5EC6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263-EA18-4168-B9C1-39792CC53F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425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A88F-F15C-4260-AD3A-3ED4EDC5EC6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263-EA18-4168-B9C1-39792CC53F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759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A88F-F15C-4260-AD3A-3ED4EDC5EC6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263-EA18-4168-B9C1-39792CC53F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9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A88F-F15C-4260-AD3A-3ED4EDC5EC6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263-EA18-4168-B9C1-39792CC53F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123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A88F-F15C-4260-AD3A-3ED4EDC5EC6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263-EA18-4168-B9C1-39792CC53F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548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A88F-F15C-4260-AD3A-3ED4EDC5EC6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263-EA18-4168-B9C1-39792CC53F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110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A88F-F15C-4260-AD3A-3ED4EDC5EC6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263-EA18-4168-B9C1-39792CC53F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224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A88F-F15C-4260-AD3A-3ED4EDC5EC6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263-EA18-4168-B9C1-39792CC53F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57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A88F-F15C-4260-AD3A-3ED4EDC5EC6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263-EA18-4168-B9C1-39792CC53F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302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A88F-F15C-4260-AD3A-3ED4EDC5EC6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263-EA18-4168-B9C1-39792CC53F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126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A88F-F15C-4260-AD3A-3ED4EDC5EC6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0263-EA18-4168-B9C1-39792CC53F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9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A88F-F15C-4260-AD3A-3ED4EDC5EC66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E0263-EA18-4168-B9C1-39792CC53F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580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0" descr="Slika na kojoj se prikazuje igračka, kutija, stol, sjedenje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 l="3548" r="3561" b="-1"/>
          <a:stretch/>
        </p:blipFill>
        <p:spPr>
          <a:xfrm>
            <a:off x="21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/>
          <p:nvPr/>
        </p:nvSpPr>
        <p:spPr>
          <a:xfrm>
            <a:off x="0" y="5320144"/>
            <a:ext cx="12192000" cy="736551"/>
          </a:xfrm>
          <a:prstGeom prst="rect">
            <a:avLst/>
          </a:prstGeom>
          <a:solidFill>
            <a:schemeClr val="lt1">
              <a:alpha val="9254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523876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MATEMATIKA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10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41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p10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41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title"/>
          </p:nvPr>
        </p:nvSpPr>
        <p:spPr>
          <a:xfrm>
            <a:off x="775292" y="403984"/>
            <a:ext cx="10515600" cy="106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000"/>
              <a:buFont typeface="Calibri"/>
              <a:buNone/>
            </a:pPr>
            <a:r>
              <a:rPr lang="hr-HR" sz="4000">
                <a:latin typeface="Calibri"/>
                <a:ea typeface="Calibri"/>
                <a:cs typeface="Calibri"/>
                <a:sym typeface="Calibri"/>
              </a:rPr>
              <a:t>Predmeti oblika kocke zauzimaju prostor oko nas.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3" descr="A picture containing toiletry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9056" y="1464793"/>
            <a:ext cx="2743200" cy="287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3" descr="A close up of a device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" y="1408298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3" descr="A picture containing seat, furniture, sitting, indoor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5796" y="3752570"/>
            <a:ext cx="2743200" cy="30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 descr="A picture containing red, table, ottoman, drawing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5658" y="4477858"/>
            <a:ext cx="4079823" cy="22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 descr="A picture containing cake, table, indoor, food&#10;&#10;Description generated with very high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4400" y="1412184"/>
            <a:ext cx="3617627" cy="228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 descr="A picture containing game, basketball, glass, table&#10;&#10;Description generated with very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71467" y="3039567"/>
            <a:ext cx="3289559" cy="356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/>
          <p:nvPr/>
        </p:nvSpPr>
        <p:spPr>
          <a:xfrm>
            <a:off x="1165761" y="2108891"/>
            <a:ext cx="2885604" cy="2773178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 cap="flat" cmpd="sng">
            <a:solidFill>
              <a:srgbClr val="1C4D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1166735" y="2821898"/>
            <a:ext cx="2186064" cy="203616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Ovo znam!</a:t>
            </a:r>
            <a:endParaRPr/>
          </a:p>
        </p:txBody>
      </p:sp>
      <p:cxnSp>
        <p:nvCxnSpPr>
          <p:cNvPr id="220" name="Google Shape;220;p14"/>
          <p:cNvCxnSpPr/>
          <p:nvPr/>
        </p:nvCxnSpPr>
        <p:spPr>
          <a:xfrm rot="10800000" flipH="1">
            <a:off x="1159708" y="4863527"/>
            <a:ext cx="2198557" cy="1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1" name="Google Shape;221;p14"/>
          <p:cNvSpPr txBox="1"/>
          <p:nvPr/>
        </p:nvSpPr>
        <p:spPr>
          <a:xfrm>
            <a:off x="1162675" y="4960184"/>
            <a:ext cx="2743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 duljine 1 cm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 txBox="1"/>
          <p:nvPr/>
        </p:nvSpPr>
        <p:spPr>
          <a:xfrm>
            <a:off x="1542895" y="3491615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cm²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"/>
          <p:cNvSpPr txBox="1"/>
          <p:nvPr/>
        </p:nvSpPr>
        <p:spPr>
          <a:xfrm>
            <a:off x="4361975" y="1905500"/>
            <a:ext cx="75966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Kocka ima 6 strana.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Svaka strana kocke je kvadrat.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je kocki brid dug 1 cm, površina svakog kvadrata koji čini nje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zinu</a:t>
            </a: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stranu je 1 cm².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Možemo reći da je ova kocka omeđena s kvadratima ukupne površine 6 cm².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Ovo ću naučiti!</a:t>
            </a:r>
            <a:endParaRPr/>
          </a:p>
        </p:txBody>
      </p:sp>
      <p:sp>
        <p:nvSpPr>
          <p:cNvPr id="229" name="Google Shape;229;p15"/>
          <p:cNvSpPr/>
          <p:nvPr/>
        </p:nvSpPr>
        <p:spPr>
          <a:xfrm>
            <a:off x="1165761" y="2108891"/>
            <a:ext cx="2885604" cy="2773178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12700" cap="flat" cmpd="sng">
            <a:solidFill>
              <a:srgbClr val="1C4D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0" name="Google Shape;230;p15"/>
          <p:cNvCxnSpPr/>
          <p:nvPr/>
        </p:nvCxnSpPr>
        <p:spPr>
          <a:xfrm rot="10800000" flipH="1">
            <a:off x="1159708" y="4863527"/>
            <a:ext cx="2198557" cy="1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15"/>
          <p:cNvSpPr txBox="1"/>
          <p:nvPr/>
        </p:nvSpPr>
        <p:spPr>
          <a:xfrm>
            <a:off x="1162675" y="4960184"/>
            <a:ext cx="2743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 duljine 1 cm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1642828" y="3391681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cm³</a:t>
            </a:r>
            <a:endParaRPr sz="4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4761875" y="2438401"/>
            <a:ext cx="649074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Obujam kocke kojoj je duljina brida 1 cm je </a:t>
            </a:r>
            <a:r>
              <a:rPr lang="hr-HR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CENTIMETAR KUBIČNI</a:t>
            </a: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kraće pišemo </a:t>
            </a:r>
            <a:r>
              <a:rPr lang="hr-HR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cm³</a:t>
            </a:r>
            <a:r>
              <a:rPr lang="hr-H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/>
          <p:nvPr/>
        </p:nvSpPr>
        <p:spPr>
          <a:xfrm>
            <a:off x="166417" y="1709153"/>
            <a:ext cx="2885604" cy="277317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 cap="flat" cmpd="sng">
            <a:solidFill>
              <a:srgbClr val="1C4D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16"/>
          <p:cNvCxnSpPr/>
          <p:nvPr/>
        </p:nvCxnSpPr>
        <p:spPr>
          <a:xfrm rot="10800000" flipH="1">
            <a:off x="172856" y="4451297"/>
            <a:ext cx="2198557" cy="1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0" name="Google Shape;240;p16"/>
          <p:cNvSpPr txBox="1"/>
          <p:nvPr/>
        </p:nvSpPr>
        <p:spPr>
          <a:xfrm>
            <a:off x="100871" y="4535463"/>
            <a:ext cx="2743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 duljine 1 dm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Ovo znam!</a:t>
            </a:r>
            <a:endParaRPr/>
          </a:p>
        </p:txBody>
      </p:sp>
      <p:sp>
        <p:nvSpPr>
          <p:cNvPr id="242" name="Google Shape;242;p16"/>
          <p:cNvSpPr/>
          <p:nvPr/>
        </p:nvSpPr>
        <p:spPr>
          <a:xfrm>
            <a:off x="167391" y="2409668"/>
            <a:ext cx="2186064" cy="2036162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506075" y="3079386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dm²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6"/>
          <p:cNvSpPr txBox="1"/>
          <p:nvPr/>
        </p:nvSpPr>
        <p:spPr>
          <a:xfrm>
            <a:off x="3275351" y="1539001"/>
            <a:ext cx="494490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Ovoj je kocki površina jedne strane 1 dm²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 je duljina nje</a:t>
            </a: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zina</a:t>
            </a: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brida 1 dm.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jednu nje</a:t>
            </a: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zinu</a:t>
            </a: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stranu stalo bi 100 kvadrata od 1 cm². Svaki od tih malih kvadrata ima stranicu duljine 1 cm.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6" descr="A picture containing green, ball, food, game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4467" y="1645841"/>
            <a:ext cx="3442740" cy="327900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6"/>
          <p:cNvSpPr txBox="1"/>
          <p:nvPr/>
        </p:nvSpPr>
        <p:spPr>
          <a:xfrm>
            <a:off x="9496269" y="3013023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dm²​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7" descr="A screen shot of a cage&#10;&#10;Description generated with high confidence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6089" r="-197" b="-232"/>
          <a:stretch/>
        </p:blipFill>
        <p:spPr>
          <a:xfrm>
            <a:off x="3792363" y="884235"/>
            <a:ext cx="5532004" cy="438225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7"/>
          <p:cNvSpPr txBox="1"/>
          <p:nvPr/>
        </p:nvSpPr>
        <p:spPr>
          <a:xfrm>
            <a:off x="89940" y="89943"/>
            <a:ext cx="121870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Koliko je stanova u ovoj stambenoj zgradi?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7"/>
          <p:cNvSpPr txBox="1"/>
          <p:nvPr/>
        </p:nvSpPr>
        <p:spPr>
          <a:xfrm>
            <a:off x="1644391" y="1719342"/>
            <a:ext cx="2743200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r-H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1O. kat: 100 stanova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r-H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9. kat: 100 stanova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r-H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8. kat: 100 stanova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r-H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7. kat: 100 stanova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r-H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6. kat: 100 stanova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r-H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5. kat: 100 stanova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r-H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4. kat: 100 stanova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r-H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3. kat: 100 stanova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r-H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2. kat: 100 stanova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r-H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1. kat: 100 stanova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7"/>
          <p:cNvSpPr txBox="1"/>
          <p:nvPr/>
        </p:nvSpPr>
        <p:spPr>
          <a:xfrm>
            <a:off x="9244873" y="1924676"/>
            <a:ext cx="134411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stan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7"/>
          <p:cNvSpPr txBox="1"/>
          <p:nvPr/>
        </p:nvSpPr>
        <p:spPr>
          <a:xfrm>
            <a:off x="1792733" y="5352895"/>
            <a:ext cx="78148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katova · 100 stanova = </a:t>
            </a:r>
            <a:r>
              <a:rPr lang="hr-HR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 stanova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8" descr="A close up of a logo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" y="4878"/>
            <a:ext cx="5928609" cy="566152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8"/>
          <p:cNvSpPr txBox="1"/>
          <p:nvPr/>
        </p:nvSpPr>
        <p:spPr>
          <a:xfrm>
            <a:off x="5936106" y="4324663"/>
            <a:ext cx="5928609" cy="156962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kocku obujma 1 dm³ stane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1 000 kocaka od 1 cm³.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 1 dm³ = 1 000 cm³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6538210" y="-1250"/>
            <a:ext cx="5596327" cy="3622621"/>
          </a:xfrm>
          <a:prstGeom prst="cloud">
            <a:avLst/>
          </a:prstGeom>
          <a:solidFill>
            <a:schemeClr val="lt1"/>
          </a:solidFill>
          <a:ln w="5715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8" descr="A screen shot of a cage&#10;&#10;Description generated with high confidence"/>
          <p:cNvPicPr preferRelativeResize="0">
            <a:picLocks noGrp="1"/>
          </p:cNvPicPr>
          <p:nvPr>
            <p:ph idx="1"/>
          </p:nvPr>
        </p:nvPicPr>
        <p:blipFill rotWithShape="1">
          <a:blip r:embed="rId4">
            <a:alphaModFix/>
          </a:blip>
          <a:srcRect t="6089" r="-197" b="-232"/>
          <a:stretch/>
        </p:blipFill>
        <p:spPr>
          <a:xfrm>
            <a:off x="7485983" y="528193"/>
            <a:ext cx="3221021" cy="254595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8"/>
          <p:cNvSpPr txBox="1"/>
          <p:nvPr/>
        </p:nvSpPr>
        <p:spPr>
          <a:xfrm>
            <a:off x="10707977" y="1089286"/>
            <a:ext cx="125691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stan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 cm³ 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8273009" y="3507387"/>
            <a:ext cx="437215" cy="312295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7860778" y="3732238"/>
            <a:ext cx="349773" cy="262329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7560973" y="3994565"/>
            <a:ext cx="212363" cy="162394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168</Words>
  <Application>Microsoft Office PowerPoint</Application>
  <PresentationFormat>Custom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Quattrocento Sans</vt:lpstr>
      <vt:lpstr>Office Theme</vt:lpstr>
      <vt:lpstr>PowerPoint Presentation</vt:lpstr>
      <vt:lpstr>Predmeti oblika kocke zauzimaju prostor oko nas.</vt:lpstr>
      <vt:lpstr>Ovo znam!</vt:lpstr>
      <vt:lpstr>Ovo ću naučiti!</vt:lpstr>
      <vt:lpstr>Ovo znam!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Tatjana</dc:creator>
  <cp:lastModifiedBy>Windows User</cp:lastModifiedBy>
  <cp:revision>8</cp:revision>
  <dcterms:created xsi:type="dcterms:W3CDTF">2020-03-11T10:56:06Z</dcterms:created>
  <dcterms:modified xsi:type="dcterms:W3CDTF">2020-05-20T11:35:58Z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