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4" r:id="rId2"/>
    <p:sldMasterId id="2147483676" r:id="rId3"/>
  </p:sldMasterIdLst>
  <p:notesMasterIdLst>
    <p:notesMasterId r:id="rId12"/>
  </p:notesMasterIdLst>
  <p:sldIdLst>
    <p:sldId id="280" r:id="rId4"/>
    <p:sldId id="281" r:id="rId5"/>
    <p:sldId id="282" r:id="rId6"/>
    <p:sldId id="283" r:id="rId7"/>
    <p:sldId id="284" r:id="rId8"/>
    <p:sldId id="285" r:id="rId9"/>
    <p:sldId id="286" r:id="rId10"/>
    <p:sldId id="288" r:id="rId11"/>
  </p:sldIdLst>
  <p:sldSz cx="12192000" cy="6858000"/>
  <p:notesSz cx="6858000" cy="94297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Quattrocento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8331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guKtD+GAgKK8JkNAL9iv33mmdyz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senija Krajačić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0" autoAdjust="0"/>
  </p:normalViewPr>
  <p:slideViewPr>
    <p:cSldViewPr snapToGrid="0">
      <p:cViewPr>
        <p:scale>
          <a:sx n="51" d="100"/>
          <a:sy n="51" d="100"/>
        </p:scale>
        <p:origin x="-1440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8331"/>
        <p:guide pos="2932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51" Type="http://customschemas.google.com/relationships/presentationmetadata" Target="metadata"/><Relationship Id="rId3" Type="http://schemas.openxmlformats.org/officeDocument/2006/relationships/slideMaster" Target="slideMasters/slideMaster3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003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hr-H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3772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606194c3-9c18-4f59-921b-7944a43b7680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2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dirty="0"/>
              <a:t>Zvučni zapis: </a:t>
            </a:r>
            <a:r>
              <a:rPr lang="hr-HR" u="sng" dirty="0">
                <a:solidFill>
                  <a:schemeClr val="hlink"/>
                </a:solidFill>
                <a:hlinkClick r:id="rId3"/>
              </a:rPr>
              <a:t>https://www.e-sfera.hr/dodatni-digitalni-sadrzaji/606194c3-9c18-4f59-921b-7944a43b7680/</a:t>
            </a:r>
            <a:r>
              <a:rPr lang="hr-HR" dirty="0"/>
              <a:t> 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3" name="Google Shape;393;p27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3" name="Google Shape;42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8" name="Google Shape;46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5B15-AB76-4687-BF5C-E7A64214984F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DFB6-4904-4945-A654-2E1C7E8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96943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5B15-AB76-4687-BF5C-E7A64214984F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DFB6-4904-4945-A654-2E1C7E8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4885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5B15-AB76-4687-BF5C-E7A64214984F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DFB6-4904-4945-A654-2E1C7E8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5167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5B15-AB76-4687-BF5C-E7A64214984F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DFB6-4904-4945-A654-2E1C7E8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7335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5B15-AB76-4687-BF5C-E7A64214984F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DFB6-4904-4945-A654-2E1C7E8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0591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5B15-AB76-4687-BF5C-E7A64214984F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DFB6-4904-4945-A654-2E1C7E8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61114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5B15-AB76-4687-BF5C-E7A64214984F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DFB6-4904-4945-A654-2E1C7E8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769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5B15-AB76-4687-BF5C-E7A64214984F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DFB6-4904-4945-A654-2E1C7E8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526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5B15-AB76-4687-BF5C-E7A64214984F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DFB6-4904-4945-A654-2E1C7E8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7404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5B15-AB76-4687-BF5C-E7A64214984F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DFB6-4904-4945-A654-2E1C7E8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969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7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5B15-AB76-4687-BF5C-E7A64214984F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DFB6-4904-4945-A654-2E1C7E8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679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1"/>
          <p:cNvSpPr txBox="1"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1"/>
          <p:cNvSpPr txBox="1"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6" name="Google Shape;36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2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2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2"/>
          <p:cNvSpPr txBox="1">
            <a:spLocks noGrp="1"/>
          </p:cNvSpPr>
          <p:nvPr>
            <p:ph type="body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3"/>
          <p:cNvSpPr txBox="1">
            <a:spLocks noGrp="1"/>
          </p:cNvSpPr>
          <p:nvPr>
            <p:ph type="body"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6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4"/>
          <p:cNvSpPr>
            <a:spLocks noGrp="1"/>
          </p:cNvSpPr>
          <p:nvPr>
            <p:ph type="pic" idx="2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5"/>
          <p:cNvSpPr txBox="1">
            <a:spLocks noGrp="1"/>
          </p:cNvSpPr>
          <p:nvPr>
            <p:ph type="title"/>
          </p:nvPr>
        </p:nvSpPr>
        <p:spPr>
          <a:xfrm>
            <a:off x="887719" y="5289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5"/>
          <p:cNvSpPr txBox="1">
            <a:spLocks noGrp="1"/>
          </p:cNvSpPr>
          <p:nvPr>
            <p:ph type="body" idx="1"/>
          </p:nvPr>
        </p:nvSpPr>
        <p:spPr>
          <a:xfrm rot="5400000">
            <a:off x="4222125" y="-1292122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6"/>
          <p:cNvSpPr txBox="1">
            <a:spLocks noGrp="1"/>
          </p:cNvSpPr>
          <p:nvPr>
            <p:ph type="title"/>
          </p:nvPr>
        </p:nvSpPr>
        <p:spPr>
          <a:xfrm rot="5400000">
            <a:off x="7133432" y="1956597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6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3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1"/>
          <p:cNvSpPr txBox="1">
            <a:spLocks noGrp="1"/>
          </p:cNvSpPr>
          <p:nvPr>
            <p:ph type="title"/>
          </p:nvPr>
        </p:nvSpPr>
        <p:spPr>
          <a:xfrm>
            <a:off x="887719" y="5289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9"/>
          <p:cNvSpPr txBox="1">
            <a:spLocks noGrp="1"/>
          </p:cNvSpPr>
          <p:nvPr>
            <p:ph type="title"/>
          </p:nvPr>
        </p:nvSpPr>
        <p:spPr>
          <a:xfrm>
            <a:off x="887719" y="5289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body" idx="1"/>
          </p:nvPr>
        </p:nvSpPr>
        <p:spPr>
          <a:xfrm>
            <a:off x="887722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3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26845" y="5745770"/>
            <a:ext cx="2768139" cy="104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18923" y="6174372"/>
            <a:ext cx="2207072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9"/>
          <p:cNvSpPr txBox="1"/>
          <p:nvPr/>
        </p:nvSpPr>
        <p:spPr>
          <a:xfrm>
            <a:off x="3005617" y="6237194"/>
            <a:ext cx="2111433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 Cjelovite kurikularne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3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7117" y="6174372"/>
            <a:ext cx="1456619" cy="5257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9"/>
          <p:cNvSpPr txBox="1">
            <a:spLocks noGrp="1"/>
          </p:cNvSpPr>
          <p:nvPr>
            <p:ph type="title"/>
          </p:nvPr>
        </p:nvSpPr>
        <p:spPr>
          <a:xfrm>
            <a:off x="887719" y="5289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49"/>
          <p:cNvSpPr txBox="1">
            <a:spLocks noGrp="1"/>
          </p:cNvSpPr>
          <p:nvPr>
            <p:ph type="body" idx="1"/>
          </p:nvPr>
        </p:nvSpPr>
        <p:spPr>
          <a:xfrm>
            <a:off x="887722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49"/>
          <p:cNvSpPr txBox="1"/>
          <p:nvPr/>
        </p:nvSpPr>
        <p:spPr>
          <a:xfrm>
            <a:off x="6388623" y="6046314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hr-HR" sz="105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05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9476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675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9" descr="lenta prav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C5B15-AB76-4687-BF5C-E7A64214984F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3DFB6-4904-4945-A654-2E1C7E8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146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5"/>
          <p:cNvSpPr/>
          <p:nvPr/>
        </p:nvSpPr>
        <p:spPr>
          <a:xfrm>
            <a:off x="5" y="6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5"/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LIKOVNA KULTURA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" name="Google Shape;360;p25"/>
          <p:cNvGrpSpPr/>
          <p:nvPr/>
        </p:nvGrpSpPr>
        <p:grpSpPr>
          <a:xfrm>
            <a:off x="3" y="1083484"/>
            <a:ext cx="355196" cy="673460"/>
            <a:chOff x="0" y="823811"/>
            <a:chExt cx="355196" cy="673460"/>
          </a:xfrm>
        </p:grpSpPr>
        <p:sp>
          <p:nvSpPr>
            <p:cNvPr id="361" name="Google Shape;361;p25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p25"/>
          <p:cNvSpPr/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5"/>
          <p:cNvSpPr txBox="1"/>
          <p:nvPr/>
        </p:nvSpPr>
        <p:spPr>
          <a:xfrm>
            <a:off x="590724" y="2330511"/>
            <a:ext cx="4559425" cy="397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-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boja​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-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oblikovanje na plohi – slikanje + crtanje​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-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motiv: kralj Tomislav​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-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tehnika: tempera + crni flomaster​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5"/>
          <p:cNvSpPr/>
          <p:nvPr/>
        </p:nvSpPr>
        <p:spPr>
          <a:xfrm flipH="1">
            <a:off x="10697669" y="0"/>
            <a:ext cx="149433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5"/>
          <p:cNvSpPr/>
          <p:nvPr/>
        </p:nvSpPr>
        <p:spPr>
          <a:xfrm>
            <a:off x="5685813" y="513859"/>
            <a:ext cx="6009367" cy="583457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25" descr="Slika na kojoj se prikazuje fotografija, torta, zrcalo, zatvoreno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 l="20162" r="10981" b="1"/>
          <a:stretch/>
        </p:blipFill>
        <p:spPr>
          <a:xfrm>
            <a:off x="5977789" y="799352"/>
            <a:ext cx="5425411" cy="525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6"/>
          <p:cNvSpPr/>
          <p:nvPr/>
        </p:nvSpPr>
        <p:spPr>
          <a:xfrm>
            <a:off x="409714" y="837744"/>
            <a:ext cx="403225" cy="1344168"/>
          </a:xfrm>
          <a:custGeom>
            <a:avLst/>
            <a:gdLst/>
            <a:ahLst/>
            <a:cxnLst/>
            <a:rect l="l" t="t" r="r" b="b"/>
            <a:pathLst>
              <a:path w="254" h="1109" extrusionOk="0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6"/>
          <p:cNvSpPr/>
          <p:nvPr/>
        </p:nvSpPr>
        <p:spPr>
          <a:xfrm>
            <a:off x="644661" y="640894"/>
            <a:ext cx="168275" cy="1344168"/>
          </a:xfrm>
          <a:custGeom>
            <a:avLst/>
            <a:gdLst/>
            <a:ahLst/>
            <a:cxnLst/>
            <a:rect l="l" t="t" r="r" b="b"/>
            <a:pathLst>
              <a:path w="106" h="1114" extrusionOk="0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6"/>
          <p:cNvSpPr/>
          <p:nvPr/>
        </p:nvSpPr>
        <p:spPr>
          <a:xfrm>
            <a:off x="644060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" name="Google Shape;376;p26"/>
          <p:cNvGrpSpPr/>
          <p:nvPr/>
        </p:nvGrpSpPr>
        <p:grpSpPr>
          <a:xfrm>
            <a:off x="424133" y="2204064"/>
            <a:ext cx="11617713" cy="3298725"/>
            <a:chOff x="619683" y="1065320"/>
            <a:chExt cx="10587514" cy="2582413"/>
          </a:xfrm>
        </p:grpSpPr>
        <p:sp>
          <p:nvSpPr>
            <p:cNvPr id="377" name="Google Shape;377;p26"/>
            <p:cNvSpPr/>
            <p:nvPr/>
          </p:nvSpPr>
          <p:spPr>
            <a:xfrm>
              <a:off x="8625098" y="1065502"/>
              <a:ext cx="2582099" cy="2582231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8711463" y="1151591"/>
              <a:ext cx="2410476" cy="2410052"/>
            </a:xfrm>
            <a:prstGeom prst="ellipse">
              <a:avLst/>
            </a:prstGeom>
            <a:solidFill>
              <a:srgbClr val="4294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6"/>
            <p:cNvSpPr txBox="1"/>
            <p:nvPr/>
          </p:nvSpPr>
          <p:spPr>
            <a:xfrm>
              <a:off x="8925272" y="1495723"/>
              <a:ext cx="2128981" cy="1721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hr-HR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Jedna od najljepših pjesama u kojoj je opisana borba kralja Tomislava protiv Mađara Nazorova je pjesma Tomislav.</a:t>
              </a: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6"/>
            <p:cNvSpPr/>
            <p:nvPr/>
          </p:nvSpPr>
          <p:spPr>
            <a:xfrm rot="2700000">
              <a:off x="5945540" y="1065320"/>
              <a:ext cx="2582141" cy="2582141"/>
            </a:xfrm>
            <a:prstGeom prst="teardrop">
              <a:avLst>
                <a:gd name="adj" fmla="val 100000"/>
              </a:avLst>
            </a:prstGeom>
            <a:solidFill>
              <a:srgbClr val="42B6B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6042998" y="1151591"/>
              <a:ext cx="2410476" cy="2410052"/>
            </a:xfrm>
            <a:prstGeom prst="ellipse">
              <a:avLst/>
            </a:prstGeom>
            <a:solidFill>
              <a:srgbClr val="43B99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6"/>
            <p:cNvSpPr txBox="1"/>
            <p:nvPr/>
          </p:nvSpPr>
          <p:spPr>
            <a:xfrm>
              <a:off x="6596648" y="1529532"/>
              <a:ext cx="1721768" cy="1721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hr-HR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Mnogi umjetnici: slikari, kipari i pisci prikazali su njegov lik i djelo.</a:t>
              </a: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6"/>
            <p:cNvSpPr/>
            <p:nvPr/>
          </p:nvSpPr>
          <p:spPr>
            <a:xfrm rot="2700000">
              <a:off x="3288147" y="1065320"/>
              <a:ext cx="2582141" cy="2582141"/>
            </a:xfrm>
            <a:prstGeom prst="teardrop">
              <a:avLst>
                <a:gd name="adj" fmla="val 100000"/>
              </a:avLst>
            </a:prstGeom>
            <a:solidFill>
              <a:srgbClr val="44B57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3374534" y="1151591"/>
              <a:ext cx="2410476" cy="2410052"/>
            </a:xfrm>
            <a:prstGeom prst="ellipse">
              <a:avLst/>
            </a:prstGeom>
            <a:solidFill>
              <a:srgbClr val="45B15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6"/>
            <p:cNvSpPr txBox="1"/>
            <p:nvPr/>
          </p:nvSpPr>
          <p:spPr>
            <a:xfrm>
              <a:off x="3883038" y="1612686"/>
              <a:ext cx="1721768" cy="1721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hr-HR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Brojne ulice i trgovi u našoj domovini nose njegovo ime.</a:t>
              </a: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6"/>
            <p:cNvSpPr/>
            <p:nvPr/>
          </p:nvSpPr>
          <p:spPr>
            <a:xfrm rot="2700000">
              <a:off x="619683" y="1065320"/>
              <a:ext cx="2582141" cy="2582141"/>
            </a:xfrm>
            <a:prstGeom prst="teardrop">
              <a:avLst>
                <a:gd name="adj" fmla="val 100000"/>
              </a:avLst>
            </a:prstGeom>
            <a:solidFill>
              <a:srgbClr val="51AE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706069" y="1151591"/>
              <a:ext cx="2410476" cy="2410052"/>
            </a:xfrm>
            <a:prstGeom prst="ellipse">
              <a:avLst/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6"/>
            <p:cNvSpPr txBox="1"/>
            <p:nvPr/>
          </p:nvSpPr>
          <p:spPr>
            <a:xfrm>
              <a:off x="1050423" y="1495949"/>
              <a:ext cx="1721768" cy="1721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hr-HR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Kralj Tomislav jedan je od najpoznatijih velikana hrvatske prošlosti</a:t>
              </a:r>
              <a:r>
                <a:rPr lang="hr-HR" sz="17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26"/>
          <p:cNvSpPr txBox="1"/>
          <p:nvPr/>
        </p:nvSpPr>
        <p:spPr>
          <a:xfrm>
            <a:off x="5225143" y="936177"/>
            <a:ext cx="2743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TOMISLAV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7"/>
          <p:cNvSpPr txBox="1">
            <a:spLocks noGrp="1"/>
          </p:cNvSpPr>
          <p:nvPr>
            <p:ph type="title"/>
          </p:nvPr>
        </p:nvSpPr>
        <p:spPr>
          <a:xfrm>
            <a:off x="634059" y="-27116"/>
            <a:ext cx="7437100" cy="131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Calibri"/>
              <a:buNone/>
            </a:pPr>
            <a:r>
              <a:rPr lang="hr-HR" sz="3959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                    </a:t>
            </a:r>
            <a:r>
              <a:rPr lang="hr-HR" sz="3959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Tomislav</a:t>
            </a:r>
            <a:endParaRPr sz="3959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7" name="Google Shape;397;p27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8" name="Google Shape;398;p27"/>
          <p:cNvSpPr txBox="1">
            <a:spLocks noGrp="1"/>
          </p:cNvSpPr>
          <p:nvPr>
            <p:ph type="body" idx="1"/>
          </p:nvPr>
        </p:nvSpPr>
        <p:spPr>
          <a:xfrm>
            <a:off x="976931" y="1089733"/>
            <a:ext cx="5097780" cy="391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Oružje zveči. Bijesne mrke čete.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Mađar bježi na brzim konjima,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Za njim Hrvati </a:t>
            </a:r>
            <a:r>
              <a:rPr lang="hr-H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</a:t>
            </a: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zmajevi lete.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Gone ga preko ravni i bregova,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Šumama gustim, gudurama tamnim,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Tamo do sivih </a:t>
            </a:r>
            <a:r>
              <a:rPr lang="hr-H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Dravinih</a:t>
            </a: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valova.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Kagan je rijeku </a:t>
            </a:r>
            <a:r>
              <a:rPr lang="hr-H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prošo</a:t>
            </a: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mrk je stao.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„Junače tko si?“- Na drugome brijegu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Pobjednik mladi gromko zavikao: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hr-H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Arpade</a:t>
            </a: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ti si </a:t>
            </a:r>
            <a:r>
              <a:rPr lang="hr-H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vjetrina</a:t>
            </a: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što hara,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 sam ti hrašće jedro i stoljetno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 koje </a:t>
            </a:r>
            <a:r>
              <a:rPr lang="hr-H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zalud</a:t>
            </a: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vihor se obara.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endParaRPr sz="13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endParaRPr sz="1300" dirty="0">
              <a:solidFill>
                <a:srgbClr val="FFFFFF"/>
              </a:solidFill>
            </a:endParaRPr>
          </a:p>
        </p:txBody>
      </p:sp>
      <p:sp>
        <p:nvSpPr>
          <p:cNvPr id="399" name="Google Shape;399;p27"/>
          <p:cNvSpPr txBox="1">
            <a:spLocks noGrp="1"/>
          </p:cNvSpPr>
          <p:nvPr>
            <p:ph type="body" idx="2"/>
          </p:nvPr>
        </p:nvSpPr>
        <p:spPr>
          <a:xfrm>
            <a:off x="6332223" y="1089726"/>
            <a:ext cx="5097780" cy="3910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 bijesan rušiš, ja </a:t>
            </a:r>
            <a:r>
              <a:rPr lang="hr-H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sveđ</a:t>
            </a: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 vedar zidam;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 </a:t>
            </a:r>
            <a:r>
              <a:rPr lang="hr-H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</a:t>
            </a: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zvijer banu da moriš i kolješ,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 od zla branim, ljute rane vidam.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Za ime, što me pitaš, </a:t>
            </a:r>
            <a:r>
              <a:rPr lang="hr-H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varvarine</a:t>
            </a: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Čuvar sam vjerni ognjišta otaca,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Lav stražar rodne rijeke i doline.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Susjede, dom si na svojemu gradi,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Zovi me zid mjedeni, plot krvavi;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Prohtje l' se tebi jednom natrag, </a:t>
            </a:r>
            <a:r>
              <a:rPr lang="hr-H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znadi</a:t>
            </a: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Tu ćeš me naći. Čekam te na Dravi.“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rPr lang="hr-HR" sz="19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                </a:t>
            </a:r>
            <a:endParaRPr sz="19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rPr lang="hr-HR" sz="19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                      Vladimir Nazor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endParaRPr sz="1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8"/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EDED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8"/>
          <p:cNvSpPr txBox="1">
            <a:spLocks noGrp="1"/>
          </p:cNvSpPr>
          <p:nvPr>
            <p:ph type="title"/>
          </p:nvPr>
        </p:nvSpPr>
        <p:spPr>
          <a:xfrm>
            <a:off x="868681" y="1719072"/>
            <a:ext cx="3103427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Calibri"/>
              <a:buNone/>
            </a:pPr>
            <a:r>
              <a:rPr lang="hr-HR" sz="3600" dirty="0">
                <a:latin typeface="Calibri"/>
                <a:ea typeface="Calibri"/>
                <a:cs typeface="Calibri"/>
                <a:sym typeface="Calibri"/>
              </a:rPr>
              <a:t>Razgovor o pjesmi</a:t>
            </a:r>
            <a:endParaRPr dirty="0"/>
          </a:p>
        </p:txBody>
      </p:sp>
      <p:sp>
        <p:nvSpPr>
          <p:cNvPr id="407" name="Google Shape;407;p28"/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8" name="Google Shape;408;p28"/>
          <p:cNvGrpSpPr/>
          <p:nvPr/>
        </p:nvGrpSpPr>
        <p:grpSpPr>
          <a:xfrm>
            <a:off x="4727448" y="648739"/>
            <a:ext cx="6967728" cy="5560520"/>
            <a:chOff x="0" y="8659"/>
            <a:chExt cx="6967728" cy="5560520"/>
          </a:xfrm>
        </p:grpSpPr>
        <p:sp>
          <p:nvSpPr>
            <p:cNvPr id="409" name="Google Shape;409;p28"/>
            <p:cNvSpPr/>
            <p:nvPr/>
          </p:nvSpPr>
          <p:spPr>
            <a:xfrm>
              <a:off x="0" y="8659"/>
              <a:ext cx="6967728" cy="873953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8"/>
            <p:cNvSpPr txBox="1"/>
            <p:nvPr/>
          </p:nvSpPr>
          <p:spPr>
            <a:xfrm>
              <a:off x="42663" y="51322"/>
              <a:ext cx="6882402" cy="788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hr-HR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Kako vam se svidjela pjesma? </a:t>
              </a:r>
              <a:endParaRPr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0" y="945973"/>
              <a:ext cx="6967728" cy="873953"/>
            </a:xfrm>
            <a:prstGeom prst="roundRect">
              <a:avLst>
                <a:gd name="adj" fmla="val 16667"/>
              </a:avLst>
            </a:prstGeom>
            <a:solidFill>
              <a:srgbClr val="DB784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8"/>
            <p:cNvSpPr txBox="1"/>
            <p:nvPr/>
          </p:nvSpPr>
          <p:spPr>
            <a:xfrm>
              <a:off x="42663" y="988636"/>
              <a:ext cx="6882402" cy="788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hr-HR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 kome govori? </a:t>
              </a:r>
              <a:endParaRPr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0" y="1883286"/>
              <a:ext cx="6967728" cy="873953"/>
            </a:xfrm>
            <a:prstGeom prst="roundRect">
              <a:avLst>
                <a:gd name="adj" fmla="val 16667"/>
              </a:avLst>
            </a:prstGeom>
            <a:solidFill>
              <a:srgbClr val="CB7C6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8"/>
            <p:cNvSpPr txBox="1"/>
            <p:nvPr/>
          </p:nvSpPr>
          <p:spPr>
            <a:xfrm>
              <a:off x="42663" y="1925949"/>
              <a:ext cx="6882402" cy="788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hr-HR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 čemu govori (tema)? </a:t>
              </a:r>
              <a:endParaRPr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0" y="2820600"/>
              <a:ext cx="6967728" cy="873953"/>
            </a:xfrm>
            <a:prstGeom prst="roundRect">
              <a:avLst>
                <a:gd name="adj" fmla="val 16667"/>
              </a:avLst>
            </a:prstGeom>
            <a:solidFill>
              <a:srgbClr val="BC857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8"/>
            <p:cNvSpPr txBox="1"/>
            <p:nvPr/>
          </p:nvSpPr>
          <p:spPr>
            <a:xfrm>
              <a:off x="42663" y="2863263"/>
              <a:ext cx="6882402" cy="788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hr-HR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Kakav je bio kralj Tomislav? </a:t>
              </a:r>
              <a:endParaRPr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0" y="3757913"/>
              <a:ext cx="6967728" cy="873953"/>
            </a:xfrm>
            <a:prstGeom prst="roundRect">
              <a:avLst>
                <a:gd name="adj" fmla="val 16667"/>
              </a:avLst>
            </a:prstGeom>
            <a:solidFill>
              <a:srgbClr val="AF939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8"/>
            <p:cNvSpPr txBox="1"/>
            <p:nvPr/>
          </p:nvSpPr>
          <p:spPr>
            <a:xfrm>
              <a:off x="0" y="3800577"/>
              <a:ext cx="6882402" cy="788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hr-HR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 kime je ratovao? </a:t>
              </a:r>
              <a:endParaRPr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0" y="4695226"/>
              <a:ext cx="6967728" cy="873953"/>
            </a:xfrm>
            <a:prstGeom prst="roundRect">
              <a:avLst>
                <a:gd name="adj" fmla="val 16667"/>
              </a:avLst>
            </a:prstGeom>
            <a:solidFill>
              <a:srgbClr val="A4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8"/>
            <p:cNvSpPr txBox="1"/>
            <p:nvPr/>
          </p:nvSpPr>
          <p:spPr>
            <a:xfrm>
              <a:off x="42663" y="4737889"/>
              <a:ext cx="6882402" cy="788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hr-HR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Preko koje je rijeke neprijatelj pobjegao i nikad se više nije vratio?</a:t>
              </a:r>
              <a:endParaRPr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9"/>
          <p:cNvSpPr/>
          <p:nvPr/>
        </p:nvSpPr>
        <p:spPr>
          <a:xfrm>
            <a:off x="3" y="0"/>
            <a:ext cx="6487116" cy="6858000"/>
          </a:xfrm>
          <a:custGeom>
            <a:avLst/>
            <a:gdLst/>
            <a:ahLst/>
            <a:cxnLst/>
            <a:rect l="l" t="t" r="r" b="b"/>
            <a:pathLst>
              <a:path w="6487116" h="6858000" extrusionOk="0">
                <a:moveTo>
                  <a:pt x="0" y="0"/>
                </a:moveTo>
                <a:lnTo>
                  <a:pt x="1850111" y="0"/>
                </a:lnTo>
                <a:lnTo>
                  <a:pt x="6487116" y="0"/>
                </a:lnTo>
                <a:lnTo>
                  <a:pt x="6487116" y="1900238"/>
                </a:lnTo>
                <a:lnTo>
                  <a:pt x="6116700" y="2178050"/>
                </a:lnTo>
                <a:lnTo>
                  <a:pt x="6112466" y="2184400"/>
                </a:lnTo>
                <a:lnTo>
                  <a:pt x="6106116" y="2193925"/>
                </a:lnTo>
                <a:lnTo>
                  <a:pt x="6099766" y="2201863"/>
                </a:lnTo>
                <a:lnTo>
                  <a:pt x="6099766" y="2211388"/>
                </a:lnTo>
                <a:lnTo>
                  <a:pt x="6099766" y="2220913"/>
                </a:lnTo>
                <a:lnTo>
                  <a:pt x="6106116" y="2228850"/>
                </a:lnTo>
                <a:lnTo>
                  <a:pt x="6112466" y="2238375"/>
                </a:lnTo>
                <a:lnTo>
                  <a:pt x="6116700" y="2244725"/>
                </a:lnTo>
                <a:lnTo>
                  <a:pt x="6487116" y="2522538"/>
                </a:lnTo>
                <a:lnTo>
                  <a:pt x="6487116" y="6858000"/>
                </a:lnTo>
                <a:lnTo>
                  <a:pt x="18501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9"/>
          <p:cNvSpPr txBox="1">
            <a:spLocks noGrp="1"/>
          </p:cNvSpPr>
          <p:nvPr>
            <p:ph idx="1"/>
          </p:nvPr>
        </p:nvSpPr>
        <p:spPr>
          <a:xfrm>
            <a:off x="389969" y="1030008"/>
            <a:ext cx="60062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>
                <a:latin typeface="Calibri"/>
                <a:ea typeface="Calibri"/>
                <a:cs typeface="Calibri"/>
                <a:sym typeface="Calibri"/>
              </a:rPr>
              <a:t>O vladavini kralja Tomislava ne zna se mnogo. U takozvanom Ljetopisu popa Dukljanina ili </a:t>
            </a:r>
            <a:r>
              <a:rPr lang="hr-HR" sz="2800" i="1">
                <a:latin typeface="Calibri"/>
                <a:ea typeface="Calibri"/>
                <a:cs typeface="Calibri"/>
                <a:sym typeface="Calibri"/>
              </a:rPr>
              <a:t>Regnum Sclavorum</a:t>
            </a:r>
            <a:r>
              <a:rPr lang="hr-HR" sz="2800">
                <a:latin typeface="Calibri"/>
                <a:ea typeface="Calibri"/>
                <a:cs typeface="Calibri"/>
                <a:sym typeface="Calibri"/>
              </a:rPr>
              <a:t>, piše: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hr-HR" sz="2800" i="1">
                <a:latin typeface="Calibri"/>
                <a:ea typeface="Calibri"/>
                <a:cs typeface="Calibri"/>
                <a:sym typeface="Calibri"/>
              </a:rPr>
              <a:t>"Za Tomislavova vladanja pokrene kralj Ugra imenom Atila vojsku da ga svlada. Ali je kralj Tomislav, hrabar mladić i snažan ratnik, vodio s njime mnogo ratova i uvijek ga natjerao u bijeg. I rodi Tomislav sinove i kćeri, i trinaeste godine svoga kraljevanja umre.”</a:t>
            </a:r>
            <a:endParaRPr/>
          </a:p>
          <a:p>
            <a:pPr marL="228600" lvl="0" indent="-101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9"/>
          <p:cNvSpPr/>
          <p:nvPr/>
        </p:nvSpPr>
        <p:spPr>
          <a:xfrm>
            <a:off x="7128935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 cap="flat" cmpd="sng">
            <a:solidFill>
              <a:srgbClr val="8259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Google Shape;429;p29" descr="Slika na kojoj se prikazuje drveni, sjedenje, drvena, klupa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 l="5320" r="35831"/>
          <a:stretch/>
        </p:blipFill>
        <p:spPr>
          <a:xfrm>
            <a:off x="7410517" y="1258535"/>
            <a:ext cx="3832043" cy="4330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0"/>
          <p:cNvSpPr/>
          <p:nvPr/>
        </p:nvSpPr>
        <p:spPr>
          <a:xfrm>
            <a:off x="5" y="6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5" name="Google Shape;435;p30"/>
          <p:cNvGrpSpPr/>
          <p:nvPr/>
        </p:nvGrpSpPr>
        <p:grpSpPr>
          <a:xfrm>
            <a:off x="8" y="1062849"/>
            <a:ext cx="731521" cy="673460"/>
            <a:chOff x="3940602" y="308034"/>
            <a:chExt cx="2116791" cy="3428999"/>
          </a:xfrm>
        </p:grpSpPr>
        <p:sp>
          <p:nvSpPr>
            <p:cNvPr id="436" name="Google Shape;436;p30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p30"/>
          <p:cNvSpPr/>
          <p:nvPr/>
        </p:nvSpPr>
        <p:spPr>
          <a:xfrm>
            <a:off x="640081" y="656156"/>
            <a:ext cx="5590787" cy="14315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30"/>
          <p:cNvSpPr txBox="1">
            <a:spLocks noGrp="1"/>
          </p:cNvSpPr>
          <p:nvPr>
            <p:ph idx="1"/>
          </p:nvPr>
        </p:nvSpPr>
        <p:spPr>
          <a:xfrm>
            <a:off x="776093" y="608521"/>
            <a:ext cx="5529511" cy="596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r-HR" sz="2400">
                <a:latin typeface="Quattrocento Sans"/>
                <a:ea typeface="Quattrocento Sans"/>
                <a:cs typeface="Quattrocento Sans"/>
                <a:sym typeface="Quattrocento Sans"/>
              </a:rPr>
              <a:t>O izgledu kralja Tomislava razmišljali su mnogi: umjetnici, povjesničari, obični građani, a možda i vi. 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>
                <a:latin typeface="Quattrocento Sans"/>
                <a:ea typeface="Quattrocento Sans"/>
                <a:cs typeface="Quattrocento Sans"/>
                <a:sym typeface="Quattrocento Sans"/>
              </a:rPr>
              <a:t>A kako je kralj Tomislav doista izgledao?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>
                <a:latin typeface="Quattrocento Sans"/>
                <a:ea typeface="Quattrocento Sans"/>
                <a:cs typeface="Quattrocento Sans"/>
                <a:sym typeface="Quattrocento Sans"/>
              </a:rPr>
              <a:t>Kažu da je bio snažan mladić. 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>
                <a:latin typeface="Quattrocento Sans"/>
                <a:ea typeface="Quattrocento Sans"/>
                <a:cs typeface="Quattrocento Sans"/>
                <a:sym typeface="Quattrocento Sans"/>
              </a:rPr>
              <a:t>Kako je bio odjeven? Koje mu je boje bila odjeća? Plašt? 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>
                <a:latin typeface="Quattrocento Sans"/>
                <a:ea typeface="Quattrocento Sans"/>
                <a:cs typeface="Quattrocento Sans"/>
                <a:sym typeface="Quattrocento Sans"/>
              </a:rPr>
              <a:t>Imao je obilježja kraljevske moći: krunu, mač i žezlo.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>
                <a:latin typeface="Quattrocento Sans"/>
                <a:ea typeface="Quattrocento Sans"/>
                <a:cs typeface="Quattrocento Sans"/>
                <a:sym typeface="Quattrocento Sans"/>
              </a:rPr>
              <a:t>Kako su oni izgledali? Od čega su bili izrađeni?</a:t>
            </a:r>
            <a:endParaRPr sz="2400"/>
          </a:p>
        </p:txBody>
      </p:sp>
      <p:pic>
        <p:nvPicPr>
          <p:cNvPr id="441" name="Google Shape;441;p30"/>
          <p:cNvPicPr preferRelativeResize="0"/>
          <p:nvPr/>
        </p:nvPicPr>
        <p:blipFill rotWithShape="1">
          <a:blip r:embed="rId3">
            <a:alphaModFix/>
          </a:blip>
          <a:srcRect l="26210" r="27673" b="1"/>
          <a:stretch/>
        </p:blipFill>
        <p:spPr>
          <a:xfrm>
            <a:off x="6788386" y="613153"/>
            <a:ext cx="4565417" cy="55934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2" name="Google Shape;442;p30"/>
          <p:cNvCxnSpPr/>
          <p:nvPr/>
        </p:nvCxnSpPr>
        <p:spPr>
          <a:xfrm rot="10800000">
            <a:off x="838200" y="6492240"/>
            <a:ext cx="10515600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1"/>
          <p:cNvSpPr/>
          <p:nvPr/>
        </p:nvSpPr>
        <p:spPr>
          <a:xfrm>
            <a:off x="5" y="6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1"/>
          <p:cNvSpPr txBox="1"/>
          <p:nvPr/>
        </p:nvSpPr>
        <p:spPr>
          <a:xfrm>
            <a:off x="808639" y="386930"/>
            <a:ext cx="9236700" cy="11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r-HR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ZADATAK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9" name="Google Shape;449;p31"/>
          <p:cNvGrpSpPr/>
          <p:nvPr/>
        </p:nvGrpSpPr>
        <p:grpSpPr>
          <a:xfrm>
            <a:off x="-2" y="1998368"/>
            <a:ext cx="11695084" cy="782176"/>
            <a:chOff x="-2" y="1998368"/>
            <a:chExt cx="11695084" cy="782176"/>
          </a:xfrm>
        </p:grpSpPr>
        <p:sp>
          <p:nvSpPr>
            <p:cNvPr id="450" name="Google Shape;450;p31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31"/>
            <p:cNvSpPr/>
            <p:nvPr/>
          </p:nvSpPr>
          <p:spPr>
            <a:xfrm rot="10800000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31"/>
          <p:cNvSpPr/>
          <p:nvPr/>
        </p:nvSpPr>
        <p:spPr>
          <a:xfrm>
            <a:off x="1" y="2203085"/>
            <a:ext cx="11383363" cy="414784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1"/>
          <p:cNvSpPr txBox="1"/>
          <p:nvPr/>
        </p:nvSpPr>
        <p:spPr>
          <a:xfrm>
            <a:off x="793663" y="2599515"/>
            <a:ext cx="10143668" cy="34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Naslikajte kralja Tomislava temperama i crnim flomasterom.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Upotrijebite maštu i kreirajte njegov lik. 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Možete nacrtati cijeli lik ili samo njegov portret. 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 odluku ostavljam vama. Maštajte i slikajte!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4" name="Google Shape;454;p31" descr="Pale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9833" y="609600"/>
            <a:ext cx="3167743" cy="317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1" descr="Slikarski ki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660000">
            <a:off x="8635746" y="3447345"/>
            <a:ext cx="2405743" cy="2394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1" descr="Slikarski kis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420000">
            <a:off x="7043061" y="-32656"/>
            <a:ext cx="1937657" cy="1937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33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3774" y="891126"/>
            <a:ext cx="4139287" cy="2967790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471" name="Google Shape;47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3204" y="3370324"/>
            <a:ext cx="4388645" cy="2464136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472" name="Google Shape;47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3061" y="1241374"/>
            <a:ext cx="2928593" cy="4451684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473" name="Google Shape;473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8385" y="3585323"/>
            <a:ext cx="2712199" cy="2034149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474" name="Google Shape;474;p33"/>
          <p:cNvSpPr txBox="1"/>
          <p:nvPr/>
        </p:nvSpPr>
        <p:spPr>
          <a:xfrm>
            <a:off x="1110345" y="404950"/>
            <a:ext cx="42715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Josip Horvat Međimurec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33"/>
          <p:cNvSpPr txBox="1"/>
          <p:nvPr/>
        </p:nvSpPr>
        <p:spPr>
          <a:xfrm>
            <a:off x="4794073" y="404951"/>
            <a:ext cx="266758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Robert Frangeš Mihanović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33"/>
          <p:cNvSpPr txBox="1"/>
          <p:nvPr/>
        </p:nvSpPr>
        <p:spPr>
          <a:xfrm>
            <a:off x="1110346" y="3997234"/>
            <a:ext cx="275626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Vinko Bagarić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Google Shape;477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93207" y="820448"/>
            <a:ext cx="1873404" cy="2497872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3"/>
          <p:cNvSpPr txBox="1"/>
          <p:nvPr/>
        </p:nvSpPr>
        <p:spPr>
          <a:xfrm>
            <a:off x="9566609" y="768445"/>
            <a:ext cx="158907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Strip, crtež Goran Sudžuka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275</Words>
  <Application>Microsoft Office PowerPoint</Application>
  <PresentationFormat>Custom</PresentationFormat>
  <Paragraphs>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Noto Sans Symbols</vt:lpstr>
      <vt:lpstr>Quattrocento Sans</vt:lpstr>
      <vt:lpstr>Office Theme</vt:lpstr>
      <vt:lpstr>Office Theme</vt:lpstr>
      <vt:lpstr>1_Office Theme</vt:lpstr>
      <vt:lpstr>PowerPoint Presentation</vt:lpstr>
      <vt:lpstr>PowerPoint Presentation</vt:lpstr>
      <vt:lpstr>                                    Tomislav</vt:lpstr>
      <vt:lpstr>Razgovor o pjesmi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Tatjana</dc:creator>
  <cp:lastModifiedBy>Windows User</cp:lastModifiedBy>
  <cp:revision>9</cp:revision>
  <dcterms:created xsi:type="dcterms:W3CDTF">2020-03-11T10:56:06Z</dcterms:created>
  <dcterms:modified xsi:type="dcterms:W3CDTF">2020-05-19T11:40:10Z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