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1714500"/>
  <p:embeddedFontLst>
    <p:embeddedFont>
      <p:font typeface="Quattrocento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j9OvEyiZO0txacDjReECjSQ+3G8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6" clrIdx="0"/>
  <p:cmAuthor id="1" name="Bella Makovec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394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26843" y="5745764"/>
            <a:ext cx="2768138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7"/>
          <p:cNvSpPr txBox="1"/>
          <p:nvPr/>
        </p:nvSpPr>
        <p:spPr>
          <a:xfrm>
            <a:off x="3005613" y="6237191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3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7118" y="6174372"/>
            <a:ext cx="1456618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3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9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2" descr="Slika na kojoj se prikazuje svijetlo, stol, žica, sjedenje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r="11110"/>
          <a:stretch/>
        </p:blipFill>
        <p:spPr>
          <a:xfrm>
            <a:off x="407851" y="-85849"/>
            <a:ext cx="11365587" cy="638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/>
          <p:nvPr/>
        </p:nvSpPr>
        <p:spPr>
          <a:xfrm>
            <a:off x="407851" y="5286356"/>
            <a:ext cx="11423541" cy="586672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620467" y="5242114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12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12"/>
          <p:cNvCxnSpPr/>
          <p:nvPr/>
        </p:nvCxnSpPr>
        <p:spPr>
          <a:xfrm>
            <a:off x="84083" y="52282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288111" y="1541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Iz ravnine u prostor!</a:t>
            </a:r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388050" y="1480150"/>
            <a:ext cx="5155500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S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vijet u kojem živimo </a:t>
            </a:r>
            <a:r>
              <a:rPr lang="hr-HR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prostor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 je triju dimenzija. U njemu žive savršena geometrijska i sva druga nesavršena </a:t>
            </a:r>
            <a:r>
              <a:rPr lang="hr-HR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tijela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Dvije dimenzije </a:t>
            </a:r>
            <a:r>
              <a:rPr lang="hr-HR" b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ravnine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 ostavimo </a:t>
            </a:r>
            <a:r>
              <a:rPr lang="hr-HR" b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likovima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 koji žive u crt</a:t>
            </a:r>
            <a:r>
              <a:rPr lang="hr-HR"/>
              <a:t>anim filmovima</a:t>
            </a: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, u foto-albumima...</a:t>
            </a:r>
            <a:endParaRPr/>
          </a:p>
        </p:txBody>
      </p:sp>
      <p:pic>
        <p:nvPicPr>
          <p:cNvPr id="216" name="Google Shape;216;p14" descr="A picture containing blackboard, draw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566" y="3571937"/>
            <a:ext cx="27432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/>
        </p:nvSpPr>
        <p:spPr>
          <a:xfrm>
            <a:off x="5961088" y="558633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Linea, crtani film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4" descr="A group of people posing for a photo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 l="2740" t="10454" r="5023" b="13635"/>
          <a:stretch/>
        </p:blipFill>
        <p:spPr>
          <a:xfrm>
            <a:off x="9059056" y="3431497"/>
            <a:ext cx="2979965" cy="243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 descr="A picture containing umbrella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l="-913" t="14545" r="-457" b="454"/>
          <a:stretch/>
        </p:blipFill>
        <p:spPr>
          <a:xfrm rot="-600000">
            <a:off x="5609586" y="597422"/>
            <a:ext cx="3230485" cy="274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 descr="A girl posing for a picture&#10;&#10;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9187" y="-3408"/>
            <a:ext cx="3330314" cy="31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body" idx="1"/>
          </p:nvPr>
        </p:nvSpPr>
        <p:spPr>
          <a:xfrm>
            <a:off x="787784" y="455823"/>
            <a:ext cx="10491225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Quattrocento Sans"/>
                <a:ea typeface="Quattrocento Sans"/>
                <a:cs typeface="Quattrocento Sans"/>
                <a:sym typeface="Quattrocento Sans"/>
              </a:rPr>
              <a:t>Koja smo geometrijska tijela dosad upoznali?</a:t>
            </a:r>
            <a:endParaRPr/>
          </a:p>
        </p:txBody>
      </p:sp>
      <p:pic>
        <p:nvPicPr>
          <p:cNvPr id="226" name="Google Shape;226;p15" descr="A picture containing umbrella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l="-913" t="14545" r="-457" b="454"/>
          <a:stretch/>
        </p:blipFill>
        <p:spPr>
          <a:xfrm>
            <a:off x="2586050" y="1209450"/>
            <a:ext cx="6586900" cy="55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>
            <a:spLocks noGrp="1"/>
          </p:cNvSpPr>
          <p:nvPr>
            <p:ph type="title"/>
          </p:nvPr>
        </p:nvSpPr>
        <p:spPr>
          <a:xfrm>
            <a:off x="562931" y="354017"/>
            <a:ext cx="11302583" cy="142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Kvadar je geometrijsko tijelo. </a:t>
            </a:r>
            <a:b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Brojni predmeti oko nas imaju njegov oblik.</a:t>
            </a:r>
            <a:endParaRPr/>
          </a:p>
        </p:txBody>
      </p:sp>
      <p:pic>
        <p:nvPicPr>
          <p:cNvPr id="232" name="Google Shape;232;p16" descr="A picture containing building, ma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3254" y="1990029"/>
            <a:ext cx="5341494" cy="400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 descr="A microwave ove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133" y="4420148"/>
            <a:ext cx="3386586" cy="236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 descr="A picture containing drawing, tabl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2819" y="2124490"/>
            <a:ext cx="3227317" cy="186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 descr="A wooden cabinet&#10;&#10;Description generated with high confidence"/>
          <p:cNvPicPr preferRelativeResize="0"/>
          <p:nvPr/>
        </p:nvPicPr>
        <p:blipFill rotWithShape="1">
          <a:blip r:embed="rId6">
            <a:alphaModFix/>
          </a:blip>
          <a:srcRect l="23663" r="-381" b="265"/>
          <a:stretch/>
        </p:blipFill>
        <p:spPr>
          <a:xfrm>
            <a:off x="164892" y="3581400"/>
            <a:ext cx="2516604" cy="327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 descr="A close up of food&#10;&#10;Description generated with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1144" y="1675196"/>
            <a:ext cx="2883918" cy="217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350570" y="841197"/>
            <a:ext cx="5069176" cy="518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r-H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Kvadar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zauzima </a:t>
            </a:r>
            <a:r>
              <a:rPr lang="hr-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prostor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je omeđen sa </a:t>
            </a:r>
            <a:r>
              <a:rPr lang="hr-H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pravokutnika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Ti su pravokutnici njegove </a:t>
            </a:r>
            <a:r>
              <a:rPr lang="hr-H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strane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Često možete čuti kako se za predmete oblika kvadra kaže da su “pravokutni" - upravo zbog tih pravokutnika koji ga omeđuju!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 descr="A glass shower door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r="47488" b="-610"/>
          <a:stretch/>
        </p:blipFill>
        <p:spPr>
          <a:xfrm>
            <a:off x="10145842" y="3786891"/>
            <a:ext cx="2115053" cy="303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 descr="A close up of a box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1646" y="1377"/>
            <a:ext cx="3267855" cy="25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8971613" y="2513351"/>
            <a:ext cx="31804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pravokutne kutije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pravokutne tuš kabine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7" descr="A picture containing game, tabl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6531" y="2514107"/>
            <a:ext cx="3730052" cy="22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 txBox="1"/>
          <p:nvPr/>
        </p:nvSpPr>
        <p:spPr>
          <a:xfrm>
            <a:off x="6498236" y="3437744"/>
            <a:ext cx="4447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 rot="-720000">
            <a:off x="8234597" y="3262859"/>
            <a:ext cx="419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 rot="60000">
            <a:off x="7085351" y="3062991"/>
            <a:ext cx="419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 rot="-900000">
            <a:off x="5636302" y="3300334"/>
            <a:ext cx="457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 rot="1620000">
            <a:off x="6823023" y="2663252"/>
            <a:ext cx="5196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 rot="1620000">
            <a:off x="6748072" y="3962399"/>
            <a:ext cx="407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462610" y="544490"/>
            <a:ext cx="5006452" cy="577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Svaki pravokutnik koji omeđuje kvadar sa susjednim pravokutnikom ima zajedničku stranicu. Te stranice pravokutnika su za kvadar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bridovi.</a:t>
            </a: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Već smo naučili da su stranice pravokutnika dužine. Zato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bridovi kvadra također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dužine</a:t>
            </a:r>
            <a:r>
              <a:rPr lang="hr-H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Ima ih 12.</a:t>
            </a:r>
            <a:endParaRPr/>
          </a:p>
        </p:txBody>
      </p:sp>
      <p:pic>
        <p:nvPicPr>
          <p:cNvPr id="257" name="Google Shape;257;p18" descr="A picture containing game, tabl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817" y="1287318"/>
            <a:ext cx="6315855" cy="375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/>
        </p:nvSpPr>
        <p:spPr>
          <a:xfrm>
            <a:off x="8097187" y="1863777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10345710" y="1676399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6373317" y="1464039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9071547" y="1139252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 txBox="1"/>
          <p:nvPr/>
        </p:nvSpPr>
        <p:spPr>
          <a:xfrm>
            <a:off x="8097187" y="4537023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10945318" y="4062334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9071548" y="3412761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6523219" y="3737547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9896006" y="3100465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11120203" y="2675744"/>
            <a:ext cx="7195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6823022" y="2675744"/>
            <a:ext cx="806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5361482" y="3087974"/>
            <a:ext cx="8819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title"/>
          </p:nvPr>
        </p:nvSpPr>
        <p:spPr>
          <a:xfrm>
            <a:off x="838200" y="942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hr-H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Susjedni bridovi kvadra imaju zajedničke krajnje </a:t>
            </a:r>
            <a:r>
              <a:rPr lang="hr-HR" sz="3959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točke</a:t>
            </a:r>
            <a:r>
              <a:rPr lang="hr-H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 su točke </a:t>
            </a:r>
            <a:r>
              <a:rPr lang="hr-HR" sz="3959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vrhovi</a:t>
            </a:r>
            <a:r>
              <a:rPr lang="hr-HR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kvadra. </a:t>
            </a:r>
            <a:r>
              <a:rPr lang="hr-HR" sz="3959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Ima ih 8.</a:t>
            </a:r>
            <a:r>
              <a:rPr lang="hr-HR" sz="3959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959">
                <a:latin typeface="Calibri"/>
                <a:ea typeface="Calibri"/>
                <a:cs typeface="Calibri"/>
                <a:sym typeface="Calibri"/>
              </a:rPr>
            </a:br>
            <a:endParaRPr sz="3959"/>
          </a:p>
        </p:txBody>
      </p:sp>
      <p:pic>
        <p:nvPicPr>
          <p:cNvPr id="275" name="Google Shape;275;p19" descr="A picture containing game, tabl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4735" y="2149252"/>
            <a:ext cx="6315855" cy="375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 txBox="1"/>
          <p:nvPr/>
        </p:nvSpPr>
        <p:spPr>
          <a:xfrm>
            <a:off x="2750694" y="5336498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7097842" y="5336498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8571874" y="4649449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262202" y="4649449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7097842" y="2700727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8571874" y="2001187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4199743" y="1951219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2688235" y="2700727"/>
            <a:ext cx="5946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body" idx="1"/>
          </p:nvPr>
        </p:nvSpPr>
        <p:spPr>
          <a:xfrm>
            <a:off x="500473" y="619391"/>
            <a:ext cx="10753553" cy="517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>Dakle,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kvadar 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>je geometrijsko tijelo koje ima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 vrhova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 bridova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strana</a:t>
            </a:r>
            <a:r>
              <a:rPr lang="hr-HR" sz="3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3848294" y="1598141"/>
            <a:ext cx="2914971" cy="4003590"/>
          </a:xfrm>
          <a:prstGeom prst="cube">
            <a:avLst>
              <a:gd name="adj" fmla="val 25000"/>
            </a:avLst>
          </a:prstGeom>
          <a:solidFill>
            <a:srgbClr val="A8D08C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4580300" y="1562891"/>
            <a:ext cx="2191265" cy="3270421"/>
          </a:xfrm>
          <a:prstGeom prst="flowChartProcess">
            <a:avLst/>
          </a:prstGeom>
          <a:solidFill>
            <a:srgbClr val="BF9000">
              <a:alpha val="30980"/>
            </a:srgbClr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/>
          <p:nvPr/>
        </p:nvSpPr>
        <p:spPr>
          <a:xfrm rot="5400000" flipH="1">
            <a:off x="4379889" y="3241013"/>
            <a:ext cx="4003591" cy="741406"/>
          </a:xfrm>
          <a:prstGeom prst="parallelogram">
            <a:avLst>
              <a:gd name="adj" fmla="val 96790"/>
            </a:avLst>
          </a:prstGeom>
          <a:solidFill>
            <a:srgbClr val="FFFF00">
              <a:alpha val="61176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3814952" y="1622794"/>
            <a:ext cx="2932670" cy="733168"/>
          </a:xfrm>
          <a:prstGeom prst="parallelogram">
            <a:avLst>
              <a:gd name="adj" fmla="val 98803"/>
            </a:avLst>
          </a:prstGeom>
          <a:solidFill>
            <a:srgbClr val="00B050">
              <a:alpha val="61176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/>
          <p:nvPr/>
        </p:nvSpPr>
        <p:spPr>
          <a:xfrm rot="5400000" flipH="1">
            <a:off x="2240712" y="3239649"/>
            <a:ext cx="4003590" cy="708198"/>
          </a:xfrm>
          <a:prstGeom prst="parallelogram">
            <a:avLst>
              <a:gd name="adj" fmla="val 96790"/>
            </a:avLst>
          </a:prstGeom>
          <a:solidFill>
            <a:srgbClr val="FFFF00">
              <a:alpha val="61176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3820168" y="4887618"/>
            <a:ext cx="2923592" cy="733169"/>
          </a:xfrm>
          <a:prstGeom prst="parallelogram">
            <a:avLst>
              <a:gd name="adj" fmla="val 98803"/>
            </a:avLst>
          </a:prstGeom>
          <a:solidFill>
            <a:srgbClr val="00B050">
              <a:alpha val="61176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3848293" y="2329248"/>
            <a:ext cx="2165329" cy="3270424"/>
          </a:xfrm>
          <a:prstGeom prst="flowChartProcess">
            <a:avLst/>
          </a:prstGeom>
          <a:solidFill>
            <a:srgbClr val="BF9000">
              <a:alpha val="30980"/>
            </a:srgbClr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20"/>
          <p:cNvCxnSpPr/>
          <p:nvPr/>
        </p:nvCxnSpPr>
        <p:spPr>
          <a:xfrm>
            <a:off x="4572000" y="1598139"/>
            <a:ext cx="16602" cy="327042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20"/>
          <p:cNvCxnSpPr/>
          <p:nvPr/>
        </p:nvCxnSpPr>
        <p:spPr>
          <a:xfrm rot="10800000" flipH="1">
            <a:off x="3831691" y="4868562"/>
            <a:ext cx="773514" cy="74140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20"/>
          <p:cNvCxnSpPr/>
          <p:nvPr/>
        </p:nvCxnSpPr>
        <p:spPr>
          <a:xfrm>
            <a:off x="4605205" y="4876800"/>
            <a:ext cx="215806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20"/>
          <p:cNvSpPr/>
          <p:nvPr/>
        </p:nvSpPr>
        <p:spPr>
          <a:xfrm rot="10800000" flipH="1">
            <a:off x="3795281" y="2271581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/>
          <p:nvPr/>
        </p:nvSpPr>
        <p:spPr>
          <a:xfrm rot="10800000" flipH="1">
            <a:off x="5950565" y="2271581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0"/>
          <p:cNvSpPr/>
          <p:nvPr/>
        </p:nvSpPr>
        <p:spPr>
          <a:xfrm rot="10800000" flipH="1">
            <a:off x="4536812" y="1538413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"/>
          <p:cNvSpPr/>
          <p:nvPr/>
        </p:nvSpPr>
        <p:spPr>
          <a:xfrm rot="10800000" flipH="1">
            <a:off x="6691971" y="1540472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0"/>
          <p:cNvSpPr/>
          <p:nvPr/>
        </p:nvSpPr>
        <p:spPr>
          <a:xfrm rot="10800000" flipH="1">
            <a:off x="4543232" y="4812954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0"/>
          <p:cNvSpPr/>
          <p:nvPr/>
        </p:nvSpPr>
        <p:spPr>
          <a:xfrm rot="10800000" flipH="1">
            <a:off x="6702141" y="4817074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0"/>
          <p:cNvSpPr/>
          <p:nvPr/>
        </p:nvSpPr>
        <p:spPr>
          <a:xfrm rot="10800000" flipH="1">
            <a:off x="5992293" y="5539949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0"/>
          <p:cNvSpPr/>
          <p:nvPr/>
        </p:nvSpPr>
        <p:spPr>
          <a:xfrm rot="10800000" flipH="1">
            <a:off x="3831691" y="5537888"/>
            <a:ext cx="103579" cy="11945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3499126" y="5472673"/>
            <a:ext cx="290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6132767" y="5516679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6779866" y="4683896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257023" y="4651578"/>
            <a:ext cx="327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6070747" y="2206366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6812153" y="1473198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4183251" y="1473198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3448751" y="2206366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0"/>
          <p:cNvCxnSpPr>
            <a:stCxn id="299" idx="6"/>
            <a:endCxn id="300" idx="2"/>
          </p:cNvCxnSpPr>
          <p:nvPr/>
        </p:nvCxnSpPr>
        <p:spPr>
          <a:xfrm>
            <a:off x="3898860" y="2331307"/>
            <a:ext cx="2051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20"/>
          <p:cNvCxnSpPr/>
          <p:nvPr/>
        </p:nvCxnSpPr>
        <p:spPr>
          <a:xfrm>
            <a:off x="4646811" y="1598138"/>
            <a:ext cx="20517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20"/>
          <p:cNvCxnSpPr/>
          <p:nvPr/>
        </p:nvCxnSpPr>
        <p:spPr>
          <a:xfrm>
            <a:off x="4646810" y="4868562"/>
            <a:ext cx="20517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20"/>
          <p:cNvCxnSpPr/>
          <p:nvPr/>
        </p:nvCxnSpPr>
        <p:spPr>
          <a:xfrm>
            <a:off x="3935270" y="5597607"/>
            <a:ext cx="20517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20"/>
          <p:cNvCxnSpPr>
            <a:stCxn id="304" idx="1"/>
            <a:endCxn id="305" idx="5"/>
          </p:cNvCxnSpPr>
          <p:nvPr/>
        </p:nvCxnSpPr>
        <p:spPr>
          <a:xfrm flipH="1">
            <a:off x="6080709" y="4919032"/>
            <a:ext cx="636600" cy="638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20"/>
          <p:cNvCxnSpPr/>
          <p:nvPr/>
        </p:nvCxnSpPr>
        <p:spPr>
          <a:xfrm flipH="1">
            <a:off x="3910530" y="4891243"/>
            <a:ext cx="636607" cy="6384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20"/>
          <p:cNvCxnSpPr>
            <a:endCxn id="300" idx="5"/>
          </p:cNvCxnSpPr>
          <p:nvPr/>
        </p:nvCxnSpPr>
        <p:spPr>
          <a:xfrm flipH="1">
            <a:off x="6038975" y="1634174"/>
            <a:ext cx="659400" cy="654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20"/>
          <p:cNvCxnSpPr>
            <a:stCxn id="301" idx="1"/>
            <a:endCxn id="299" idx="5"/>
          </p:cNvCxnSpPr>
          <p:nvPr/>
        </p:nvCxnSpPr>
        <p:spPr>
          <a:xfrm flipH="1">
            <a:off x="3883581" y="1640371"/>
            <a:ext cx="668400" cy="64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20"/>
          <p:cNvCxnSpPr>
            <a:stCxn id="299" idx="0"/>
            <a:endCxn id="306" idx="3"/>
          </p:cNvCxnSpPr>
          <p:nvPr/>
        </p:nvCxnSpPr>
        <p:spPr>
          <a:xfrm flipH="1">
            <a:off x="3846770" y="2391032"/>
            <a:ext cx="300" cy="3164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20"/>
          <p:cNvCxnSpPr>
            <a:endCxn id="303" idx="4"/>
          </p:cNvCxnSpPr>
          <p:nvPr/>
        </p:nvCxnSpPr>
        <p:spPr>
          <a:xfrm>
            <a:off x="4582422" y="1634154"/>
            <a:ext cx="12600" cy="317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20"/>
          <p:cNvCxnSpPr/>
          <p:nvPr/>
        </p:nvCxnSpPr>
        <p:spPr>
          <a:xfrm flipH="1">
            <a:off x="6769366" y="1652725"/>
            <a:ext cx="211" cy="316434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20"/>
          <p:cNvCxnSpPr/>
          <p:nvPr/>
        </p:nvCxnSpPr>
        <p:spPr>
          <a:xfrm flipH="1">
            <a:off x="6033852" y="2376049"/>
            <a:ext cx="211" cy="316434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154</Words>
  <Application>Microsoft Office PowerPoint</Application>
  <PresentationFormat>Custom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Quattrocento Sans</vt:lpstr>
      <vt:lpstr>Calibri</vt:lpstr>
      <vt:lpstr>Noto Sans Symbols</vt:lpstr>
      <vt:lpstr>Office Theme</vt:lpstr>
      <vt:lpstr>Office Theme</vt:lpstr>
      <vt:lpstr>PowerPoint Presentation</vt:lpstr>
      <vt:lpstr>Iz ravnine u prostor!</vt:lpstr>
      <vt:lpstr>PowerPoint Presentation</vt:lpstr>
      <vt:lpstr>Kvadar je geometrijsko tijelo.  Brojni predmeti oko nas imaju njegov oblik.</vt:lpstr>
      <vt:lpstr>Kvadar zauzima prostor koji je omeđen sa 6 pravokutnika. Ti su pravokutnici njegove strane.  Često možete čuti kako se za predmete oblika kvadra kaže da su “pravokutni" - upravo zbog tih pravokutnika koji ga omeđuju!</vt:lpstr>
      <vt:lpstr>Svaki pravokutnik koji omeđuje kvadar sa susjednim pravokutnikom ima zajedničku stranicu. Te stranice pravokutnika su za kvadar bridovi. Već smo naučili da su stranice pravokutnika dužine. Zato su i bridovi kvadra također dužine. Ima ih 12.</vt:lpstr>
      <vt:lpstr>Susjedni bridovi kvadra imaju zajedničke krajnje točke. Te su točke vrhovi kvadra. Ima ih 8.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5</cp:revision>
  <dcterms:created xsi:type="dcterms:W3CDTF">2020-03-11T10:56:06Z</dcterms:created>
  <dcterms:modified xsi:type="dcterms:W3CDTF">2020-05-18T11:34:03Z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