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13144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56A7869-AB90-4474-93E3-445A62F4013B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15.05.20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1CA1FFD-849F-4BB3-A843-3D4C120A87C0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32D396D-45BB-45F4-8D1F-77EEB1A9A53F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15.05.20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AEFC9D2-F6B2-483E-B181-AEB1E532516D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465;p39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9480240" y="5123880"/>
            <a:ext cx="934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62626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0" y="413280"/>
            <a:ext cx="12191760" cy="13525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878840" y="628200"/>
            <a:ext cx="82918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hr-HR" sz="6000" spc="-1" strike="noStrike">
                <a:solidFill>
                  <a:srgbClr val="00b050"/>
                </a:solidFill>
                <a:latin typeface="Arial"/>
                <a:ea typeface="Arial"/>
              </a:rPr>
              <a:t>LIKOVNA</a:t>
            </a:r>
            <a:r>
              <a:rPr b="1" i="1" lang="hr-HR" sz="6000" spc="-1" strike="noStrike">
                <a:solidFill>
                  <a:srgbClr val="b3e0f2"/>
                </a:solidFill>
                <a:latin typeface="Arial"/>
                <a:ea typeface="Arial"/>
              </a:rPr>
              <a:t> </a:t>
            </a:r>
            <a:r>
              <a:rPr b="1" i="1" lang="hr-HR" sz="6000" spc="-1" strike="noStrike">
                <a:solidFill>
                  <a:srgbClr val="00b050"/>
                </a:solidFill>
                <a:latin typeface="Arial"/>
                <a:ea typeface="Arial"/>
              </a:rPr>
              <a:t>KULTURA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6968880" y="2148120"/>
            <a:ext cx="5022720" cy="470952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5"/>
          <p:cNvSpPr txBox="1"/>
          <p:nvPr/>
        </p:nvSpPr>
        <p:spPr>
          <a:xfrm>
            <a:off x="6968880" y="3256920"/>
            <a:ext cx="3903480" cy="3600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50000"/>
              </a:lnSpc>
            </a:pPr>
            <a:r>
              <a:rPr b="1" lang="hr-HR" sz="13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Volumen i masa u prostoru: arhitektura</a:t>
            </a:r>
            <a:br/>
            <a:r>
              <a:rPr b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 MOTIV: crkva, galerija ili dvorac</a:t>
            </a:r>
            <a:br/>
            <a:r>
              <a:rPr b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Didaktički neoblikovani materijal </a:t>
            </a:r>
            <a:br/>
            <a:r>
              <a:rPr b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(kartonska ambalaža)</a:t>
            </a:r>
            <a:br/>
            <a:r>
              <a:rPr b="1" lang="hr-HR" sz="1300" spc="-1" strike="noStrike">
                <a:solidFill>
                  <a:srgbClr val="000000"/>
                </a:solidFill>
                <a:latin typeface="Calibri"/>
                <a:ea typeface="Calibri"/>
              </a:rPr>
              <a:t>                             </a:t>
            </a:r>
            <a:endParaRPr b="0" lang="hr-H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7703640" y="2329920"/>
            <a:ext cx="381204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hr-HR" sz="2200" spc="-1" strike="noStrike">
                <a:solidFill>
                  <a:srgbClr val="000000"/>
                </a:solidFill>
                <a:latin typeface="Calibri"/>
                <a:ea typeface="Calibri"/>
              </a:rPr>
              <a:t>PROSTORNO OBLIKOVANJE I GRAĐENJE</a:t>
            </a:r>
            <a:br/>
            <a:br/>
            <a:endParaRPr b="0" lang="hr-H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31160" y="626400"/>
            <a:ext cx="9289080" cy="97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Za današnji zadatak bit će vam potrebni:</a:t>
            </a:r>
            <a:br/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549840" y="1604160"/>
            <a:ext cx="5113080" cy="3959280"/>
          </a:xfrm>
          <a:prstGeom prst="rect">
            <a:avLst/>
          </a:prstGeom>
          <a:noFill/>
          <a:ln cap="rnd" w="76320">
            <a:solidFill>
              <a:srgbClr val="00b050"/>
            </a:solidFill>
            <a:prstDash val="sysDot"/>
            <a:round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list papira,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olovka,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kutijice raznih oblika i veličina,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ljepilo,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škarice,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kolaž papir,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ljepljiva vrpca (pik traka).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Google Shape;537;p48" descr=""/>
          <p:cNvPicPr/>
          <p:nvPr/>
        </p:nvPicPr>
        <p:blipFill>
          <a:blip r:embed="rId1"/>
          <a:stretch/>
        </p:blipFill>
        <p:spPr>
          <a:xfrm>
            <a:off x="2418480" y="3269160"/>
            <a:ext cx="3364560" cy="292356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538;p48" descr=""/>
          <p:cNvPicPr/>
          <p:nvPr/>
        </p:nvPicPr>
        <p:blipFill>
          <a:blip r:embed="rId2"/>
          <a:stretch/>
        </p:blipFill>
        <p:spPr>
          <a:xfrm>
            <a:off x="665640" y="1465560"/>
            <a:ext cx="3434760" cy="231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5753880" y="3300120"/>
            <a:ext cx="3661920" cy="3336480"/>
          </a:xfrm>
          <a:prstGeom prst="rect">
            <a:avLst/>
          </a:prstGeom>
          <a:ln>
            <a:noFill/>
          </a:ln>
        </p:spPr>
      </p:pic>
      <p:pic>
        <p:nvPicPr>
          <p:cNvPr id="124" name="Google Shape;544;p49" descr=""/>
          <p:cNvPicPr/>
          <p:nvPr/>
        </p:nvPicPr>
        <p:blipFill>
          <a:blip r:embed="rId2"/>
          <a:stretch/>
        </p:blipFill>
        <p:spPr>
          <a:xfrm>
            <a:off x="8529480" y="0"/>
            <a:ext cx="3662280" cy="3401280"/>
          </a:xfrm>
          <a:prstGeom prst="rect">
            <a:avLst/>
          </a:prstGeom>
          <a:ln>
            <a:noFill/>
          </a:ln>
        </p:spPr>
      </p:pic>
      <p:pic>
        <p:nvPicPr>
          <p:cNvPr id="125" name="Google Shape;545;p49" descr=""/>
          <p:cNvPicPr/>
          <p:nvPr/>
        </p:nvPicPr>
        <p:blipFill>
          <a:blip r:embed="rId3"/>
          <a:stretch/>
        </p:blipFill>
        <p:spPr>
          <a:xfrm>
            <a:off x="5115240" y="0"/>
            <a:ext cx="4117680" cy="340128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273240" y="1201320"/>
            <a:ext cx="5135760" cy="4956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Calibri"/>
              <a:buAutoNum type="romanUcPeriod"/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odaberite tlocrt jedne crkve ili građevine poput galerije, dvorca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Calibri"/>
              <a:buAutoNum type="romanUcPeriod"/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od kutijica različitih veličina prema tlocrtu oblikujte građevinu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Calibri"/>
              <a:buAutoNum type="romanUcPeriod"/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kutijice učvrstite ljepilom ili ljepljivom trakom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Calibri"/>
              <a:buAutoNum type="romanUcPeriod"/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možete ukrasiti kolaž papirom (nacrtati ili nalijepiti vrata, prozore…)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80840" y="415080"/>
            <a:ext cx="37033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hr-HR" sz="5400" spc="-1" strike="noStrike">
                <a:solidFill>
                  <a:srgbClr val="000000"/>
                </a:solidFill>
                <a:latin typeface="Calibri"/>
                <a:ea typeface="Calibri"/>
              </a:rPr>
              <a:t>Zadatak: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9416520" y="3107160"/>
            <a:ext cx="2775240" cy="37224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60600" y="671040"/>
            <a:ext cx="10515240" cy="1557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5000"/>
          </a:bodyPr>
          <a:p>
            <a:pPr algn="ctr">
              <a:lnSpc>
                <a:spcPct val="90000"/>
              </a:lnSpc>
            </a:pPr>
            <a:br/>
            <a:br/>
            <a:r>
              <a:rPr b="0" lang="hr-HR" sz="279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/>
            <a:r>
              <a:rPr b="0" lang="hr-HR" sz="2790" spc="-1" strike="noStrike">
                <a:solidFill>
                  <a:srgbClr val="000000"/>
                </a:solidFill>
                <a:latin typeface="Calibri"/>
                <a:ea typeface="Calibri"/>
              </a:rPr>
              <a:t>Kada biste trebali odgovoriti na pitanje što je to prostor,</a:t>
            </a:r>
            <a:br/>
            <a:r>
              <a:rPr b="0" lang="hr-HR" sz="2790" spc="-1" strike="noStrike">
                <a:solidFill>
                  <a:srgbClr val="000000"/>
                </a:solidFill>
                <a:latin typeface="Calibri"/>
                <a:ea typeface="Calibri"/>
              </a:rPr>
              <a:t>odgovorili biste da je to stvarnost u kojoj se krećemo.</a:t>
            </a:r>
            <a:br/>
            <a:r>
              <a:rPr b="0" lang="hr-HR" sz="2790" spc="-1" strike="noStrike">
                <a:solidFill>
                  <a:srgbClr val="000000"/>
                </a:solidFill>
                <a:latin typeface="Calibri"/>
                <a:ea typeface="Calibri"/>
              </a:rPr>
              <a:t>U prostoru se nalaze oblici koje su stvorili priroda i ljudi.</a:t>
            </a:r>
            <a:br/>
            <a:br/>
            <a:endParaRPr b="0" lang="hr-HR" sz="279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474;p40" descr=""/>
          <p:cNvPicPr/>
          <p:nvPr/>
        </p:nvPicPr>
        <p:blipFill>
          <a:blip r:embed="rId1"/>
          <a:stretch/>
        </p:blipFill>
        <p:spPr>
          <a:xfrm>
            <a:off x="2122920" y="2568960"/>
            <a:ext cx="4070880" cy="2351520"/>
          </a:xfrm>
          <a:prstGeom prst="rect">
            <a:avLst/>
          </a:prstGeom>
          <a:ln>
            <a:noFill/>
          </a:ln>
        </p:spPr>
      </p:pic>
      <p:pic>
        <p:nvPicPr>
          <p:cNvPr id="92" name="Google Shape;475;p40" descr=""/>
          <p:cNvPicPr/>
          <p:nvPr/>
        </p:nvPicPr>
        <p:blipFill>
          <a:blip r:embed="rId2"/>
          <a:stretch/>
        </p:blipFill>
        <p:spPr>
          <a:xfrm>
            <a:off x="6444720" y="2568960"/>
            <a:ext cx="3544200" cy="235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4120" y="8632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5000"/>
          </a:bodyPr>
          <a:p>
            <a:pPr>
              <a:lnSpc>
                <a:spcPct val="90000"/>
              </a:lnSpc>
            </a:pPr>
            <a:br/>
            <a:r>
              <a:rPr b="0" lang="hr-HR" sz="2520" spc="-1" strike="noStrike">
                <a:solidFill>
                  <a:srgbClr val="000000"/>
                </a:solidFill>
                <a:latin typeface="Calibri"/>
                <a:ea typeface="Calibri"/>
              </a:rPr>
              <a:t>Volumeni u prostoru postaju njegov sastavni dio.</a:t>
            </a:r>
            <a:br/>
            <a:br/>
            <a:r>
              <a:rPr b="0" lang="hr-HR" sz="2520" spc="-1" strike="noStrike">
                <a:solidFill>
                  <a:srgbClr val="000000"/>
                </a:solidFill>
                <a:latin typeface="Calibri"/>
                <a:ea typeface="Calibri"/>
              </a:rPr>
              <a:t>Između oblika u prostoru nalazi se međuprostor.</a:t>
            </a:r>
            <a:br/>
            <a:endParaRPr b="0" lang="hr-HR" sz="2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481;p41" descr=""/>
          <p:cNvPicPr/>
          <p:nvPr/>
        </p:nvPicPr>
        <p:blipFill>
          <a:blip r:embed="rId1"/>
          <a:stretch/>
        </p:blipFill>
        <p:spPr>
          <a:xfrm>
            <a:off x="1198440" y="2576880"/>
            <a:ext cx="3503880" cy="263484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5201280" y="2493720"/>
            <a:ext cx="4987440" cy="26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Učionica je prostor u kojem su klupe i stolice oblici u prostoru.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Prostor između klupa je međuprostor.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                               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                                  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                                      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                  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2"/>
          <p:cNvGrpSpPr/>
          <p:nvPr/>
        </p:nvGrpSpPr>
        <p:grpSpPr>
          <a:xfrm>
            <a:off x="1888200" y="1165320"/>
            <a:ext cx="7302600" cy="2979000"/>
            <a:chOff x="1888200" y="1165320"/>
            <a:chExt cx="7302600" cy="2979000"/>
          </a:xfrm>
        </p:grpSpPr>
        <p:sp>
          <p:nvSpPr>
            <p:cNvPr id="98" name="CustomShape 3"/>
            <p:cNvSpPr/>
            <p:nvPr/>
          </p:nvSpPr>
          <p:spPr>
            <a:xfrm>
              <a:off x="4186800" y="1165320"/>
              <a:ext cx="2521800" cy="10238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rgbClr val="42719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hr-HR" sz="40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PROSTOR</a:t>
              </a:r>
              <a:endParaRPr b="0" lang="hr-HR" sz="4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hr-HR" sz="4000" spc="-1" strike="noStrike">
                <a:latin typeface="Arial"/>
              </a:endParaRPr>
            </a:p>
          </p:txBody>
        </p:sp>
        <p:sp>
          <p:nvSpPr>
            <p:cNvPr id="99" name="CustomShape 4"/>
            <p:cNvSpPr/>
            <p:nvPr/>
          </p:nvSpPr>
          <p:spPr>
            <a:xfrm>
              <a:off x="1888200" y="3120480"/>
              <a:ext cx="3201120" cy="10238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rgbClr val="42719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hr-HR" sz="28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ARHITEKTURA </a:t>
              </a:r>
              <a:endParaRPr b="0" lang="hr-HR" sz="2800" spc="-1" strike="noStrike">
                <a:latin typeface="Arial"/>
              </a:endParaRPr>
            </a:p>
          </p:txBody>
        </p:sp>
        <p:sp>
          <p:nvSpPr>
            <p:cNvPr id="100" name="CustomShape 5"/>
            <p:cNvSpPr/>
            <p:nvPr/>
          </p:nvSpPr>
          <p:spPr>
            <a:xfrm>
              <a:off x="6447240" y="3101760"/>
              <a:ext cx="2743560" cy="10238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rgbClr val="42719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</a:pPr>
              <a:endParaRPr b="0" lang="hr-HR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hr-HR" sz="28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URBANIZAM</a:t>
              </a:r>
              <a:endParaRPr b="0" lang="hr-HR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hr-HR" sz="2800" spc="-1" strike="noStrike">
                <a:latin typeface="Arial"/>
              </a:endParaRPr>
            </a:p>
          </p:txBody>
        </p:sp>
        <p:sp>
          <p:nvSpPr>
            <p:cNvPr id="101" name="CustomShape 6"/>
            <p:cNvSpPr/>
            <p:nvPr/>
          </p:nvSpPr>
          <p:spPr>
            <a:xfrm flipH="1">
              <a:off x="3911760" y="2207880"/>
              <a:ext cx="548280" cy="893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chemeClr val="accent2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7"/>
            <p:cNvSpPr/>
            <p:nvPr/>
          </p:nvSpPr>
          <p:spPr>
            <a:xfrm>
              <a:off x="6447240" y="2207880"/>
              <a:ext cx="626760" cy="893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chemeClr val="accent2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CustomShape 8"/>
          <p:cNvSpPr/>
          <p:nvPr/>
        </p:nvSpPr>
        <p:spPr>
          <a:xfrm>
            <a:off x="1888200" y="4277160"/>
            <a:ext cx="319788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Calibri"/>
              </a:rPr>
              <a:t>UMJETNOST OBLIKOVANJA PROSTORA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6157440" y="4294080"/>
            <a:ext cx="325332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Calibri"/>
              </a:rPr>
              <a:t>DJELATNOST KOJA SE BAVI PROUČAVANJEM, UREĐIVANJEM I PLANIRANJEM RAZVOJA GRADOVA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</a:t>
            </a:r>
            <a:r>
              <a:rPr b="0" lang="hr-HR" sz="2900" spc="-1" strike="noStrike">
                <a:solidFill>
                  <a:srgbClr val="000000"/>
                </a:solidFill>
                <a:latin typeface="Calibri"/>
                <a:ea typeface="Calibri"/>
              </a:rPr>
              <a:t>Arhitektura</a:t>
            </a:r>
            <a:endParaRPr b="0" lang="hr-H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87760" y="1890000"/>
            <a:ext cx="10540800" cy="3872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Građevina nastaje kada neki prostor omeđimo plohom ili masom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(npr. kamenom, ciglom ili betonom).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Google Shape;502;p43" descr=""/>
          <p:cNvPicPr/>
          <p:nvPr/>
        </p:nvPicPr>
        <p:blipFill>
          <a:blip r:embed="rId1"/>
          <a:stretch/>
        </p:blipFill>
        <p:spPr>
          <a:xfrm>
            <a:off x="3802320" y="3084840"/>
            <a:ext cx="3422520" cy="227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464080" y="1486800"/>
            <a:ext cx="6603480" cy="3254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</a:pPr>
            <a:br/>
            <a:r>
              <a:rPr b="0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Arhitekturu u potpunosti možemo sagledati i doživjeti kretanjem po njezinoj unutrašnjosti i obilaskom oko nje.</a:t>
            </a:r>
            <a:br/>
            <a:endParaRPr b="0" lang="hr-HR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508;p44" descr=""/>
          <p:cNvPicPr/>
          <p:nvPr/>
        </p:nvPicPr>
        <p:blipFill>
          <a:blip r:embed="rId1"/>
          <a:stretch/>
        </p:blipFill>
        <p:spPr>
          <a:xfrm>
            <a:off x="415080" y="851400"/>
            <a:ext cx="4709160" cy="388944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06280" y="4741200"/>
            <a:ext cx="58892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Frank Lloyd Wright: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Kuća slapova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78760" y="938160"/>
            <a:ext cx="10524240" cy="132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Tlocrt je vodoravni presjek zgrade u visini temelja ili kata. 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Njime dobivamo potpuniji uvid u građevinu.</a:t>
            </a:r>
            <a:br/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515;p45" descr=""/>
          <p:cNvPicPr/>
          <p:nvPr/>
        </p:nvPicPr>
        <p:blipFill>
          <a:blip r:embed="rId1"/>
          <a:stretch/>
        </p:blipFill>
        <p:spPr>
          <a:xfrm>
            <a:off x="3166560" y="2628720"/>
            <a:ext cx="5224320" cy="340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55000" y="748080"/>
            <a:ext cx="10548000" cy="140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Elementi koji zatvaraju prostor su </a:t>
            </a:r>
            <a:r>
              <a:rPr b="0" lang="hr-HR" sz="3100" spc="-1" strike="noStrike">
                <a:solidFill>
                  <a:srgbClr val="000000"/>
                </a:solidFill>
                <a:latin typeface="Calibri"/>
                <a:ea typeface="Calibri"/>
              </a:rPr>
              <a:t>zid, stup, krov, strop, svod i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kupola.</a:t>
            </a:r>
            <a:br/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Google Shape;521;p46" descr=""/>
          <p:cNvPicPr/>
          <p:nvPr/>
        </p:nvPicPr>
        <p:blipFill>
          <a:blip r:embed="rId1"/>
          <a:stretch/>
        </p:blipFill>
        <p:spPr>
          <a:xfrm>
            <a:off x="1733400" y="2252160"/>
            <a:ext cx="3693960" cy="3020040"/>
          </a:xfrm>
          <a:prstGeom prst="rect">
            <a:avLst/>
          </a:prstGeom>
          <a:ln>
            <a:noFill/>
          </a:ln>
        </p:spPr>
      </p:pic>
      <p:pic>
        <p:nvPicPr>
          <p:cNvPr id="115" name="Google Shape;522;p46" descr=""/>
          <p:cNvPicPr/>
          <p:nvPr/>
        </p:nvPicPr>
        <p:blipFill>
          <a:blip r:embed="rId2"/>
          <a:stretch/>
        </p:blipFill>
        <p:spPr>
          <a:xfrm>
            <a:off x="6525360" y="2151360"/>
            <a:ext cx="3230640" cy="312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97240" y="587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Ovo je tlocrt zagrebačke katedrale.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Google Shape;528;p47" descr=""/>
          <p:cNvPicPr/>
          <p:nvPr/>
        </p:nvPicPr>
        <p:blipFill>
          <a:blip r:embed="rId1"/>
          <a:stretch/>
        </p:blipFill>
        <p:spPr>
          <a:xfrm>
            <a:off x="1535040" y="2066400"/>
            <a:ext cx="5120640" cy="3419640"/>
          </a:xfrm>
          <a:prstGeom prst="rect">
            <a:avLst/>
          </a:prstGeom>
          <a:ln>
            <a:noFill/>
          </a:ln>
        </p:spPr>
      </p:pic>
      <p:pic>
        <p:nvPicPr>
          <p:cNvPr id="118" name="Google Shape;529;p47" descr=""/>
          <p:cNvPicPr/>
          <p:nvPr/>
        </p:nvPicPr>
        <p:blipFill>
          <a:blip r:embed="rId2"/>
          <a:stretch/>
        </p:blipFill>
        <p:spPr>
          <a:xfrm>
            <a:off x="7413480" y="2066400"/>
            <a:ext cx="1896480" cy="34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LibreOffice/6.2.5.2$Windows_X86_64 LibreOffice_project/1ec314fa52f458adc18c4f025c545a4e8b22c159</Application>
  <Words>183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  <dc:creator>Tatjana</dc:creator>
  <dc:description/>
  <dc:language>hr-HR</dc:language>
  <cp:lastModifiedBy>Windows User</cp:lastModifiedBy>
  <dcterms:modified xsi:type="dcterms:W3CDTF">2020-05-15T09:26:38Z</dcterms:modified>
  <cp:revision>8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0x01010048CD10F59D587A4AA3026165A57E4632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