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media/image7.jpeg" ContentType="image/jpeg"/>
  <Override PartName="/ppt/media/image1.png" ContentType="image/png"/>
  <Override PartName="/ppt/media/image2.png" ContentType="image/png"/>
  <Override PartName="/ppt/media/image4.jpeg" ContentType="image/jpeg"/>
  <Override PartName="/ppt/media/image9.jpeg" ContentType="image/jpeg"/>
  <Override PartName="/ppt/media/image3.png" ContentType="image/png"/>
  <Override PartName="/ppt/media/image11.png" ContentType="image/png"/>
  <Override PartName="/ppt/media/image5.jpeg" ContentType="image/jpeg"/>
  <Override PartName="/ppt/media/image8.jpeg" ContentType="image/jpeg"/>
  <Override PartName="/ppt/media/image6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6858000" cy="9906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12880" y="1600200"/>
            <a:ext cx="721332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12880" y="3964320"/>
            <a:ext cx="721332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12880" y="1600200"/>
            <a:ext cx="35200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09360" y="1600200"/>
            <a:ext cx="35200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12880" y="3964320"/>
            <a:ext cx="35200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09360" y="3964320"/>
            <a:ext cx="35200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12880" y="1600200"/>
            <a:ext cx="23223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51880" y="1600200"/>
            <a:ext cx="23223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690520" y="1600200"/>
            <a:ext cx="23223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12880" y="3964320"/>
            <a:ext cx="23223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51880" y="3964320"/>
            <a:ext cx="23223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690520" y="3964320"/>
            <a:ext cx="23223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12880" y="1600200"/>
            <a:ext cx="721332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12880" y="1600200"/>
            <a:ext cx="721332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12880" y="1600200"/>
            <a:ext cx="35200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09360" y="1600200"/>
            <a:ext cx="35200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24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12880" y="1600200"/>
            <a:ext cx="35200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09360" y="1600200"/>
            <a:ext cx="35200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12880" y="3964320"/>
            <a:ext cx="35200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12880" y="1600200"/>
            <a:ext cx="721332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12880" y="1600200"/>
            <a:ext cx="35200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09360" y="1600200"/>
            <a:ext cx="35200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09360" y="3964320"/>
            <a:ext cx="35200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12880" y="1600200"/>
            <a:ext cx="35200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09360" y="1600200"/>
            <a:ext cx="35200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12880" y="3964320"/>
            <a:ext cx="721332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12880" y="1600200"/>
            <a:ext cx="721332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12880" y="3964320"/>
            <a:ext cx="721332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12880" y="1600200"/>
            <a:ext cx="35200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09360" y="1600200"/>
            <a:ext cx="35200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12880" y="3964320"/>
            <a:ext cx="35200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09360" y="3964320"/>
            <a:ext cx="35200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12880" y="1600200"/>
            <a:ext cx="23223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51880" y="1600200"/>
            <a:ext cx="23223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5690520" y="1600200"/>
            <a:ext cx="23223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12880" y="3964320"/>
            <a:ext cx="23223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51880" y="3964320"/>
            <a:ext cx="23223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5690520" y="3964320"/>
            <a:ext cx="23223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812880" y="1600200"/>
            <a:ext cx="721332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812880" y="1600200"/>
            <a:ext cx="721332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812880" y="1600200"/>
            <a:ext cx="35200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509360" y="1600200"/>
            <a:ext cx="35200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12880" y="1600200"/>
            <a:ext cx="721332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24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812880" y="1600200"/>
            <a:ext cx="35200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509360" y="1600200"/>
            <a:ext cx="35200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812880" y="3964320"/>
            <a:ext cx="35200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812880" y="1600200"/>
            <a:ext cx="35200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509360" y="1600200"/>
            <a:ext cx="35200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09360" y="3964320"/>
            <a:ext cx="35200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812880" y="1600200"/>
            <a:ext cx="35200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09360" y="1600200"/>
            <a:ext cx="35200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812880" y="3964320"/>
            <a:ext cx="721332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812880" y="1600200"/>
            <a:ext cx="721332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812880" y="3964320"/>
            <a:ext cx="721332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812880" y="1600200"/>
            <a:ext cx="35200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509360" y="1600200"/>
            <a:ext cx="35200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812880" y="3964320"/>
            <a:ext cx="35200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09360" y="3964320"/>
            <a:ext cx="35200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812880" y="1600200"/>
            <a:ext cx="23223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51880" y="1600200"/>
            <a:ext cx="23223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5690520" y="1600200"/>
            <a:ext cx="23223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812880" y="3964320"/>
            <a:ext cx="23223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51880" y="3964320"/>
            <a:ext cx="23223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5690520" y="3964320"/>
            <a:ext cx="23223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812880" y="1600200"/>
            <a:ext cx="721332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812880" y="1600200"/>
            <a:ext cx="721332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12880" y="1600200"/>
            <a:ext cx="35200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509360" y="1600200"/>
            <a:ext cx="35200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812880" y="1600200"/>
            <a:ext cx="35200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509360" y="1600200"/>
            <a:ext cx="35200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24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812880" y="1600200"/>
            <a:ext cx="35200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509360" y="1600200"/>
            <a:ext cx="35200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812880" y="3964320"/>
            <a:ext cx="35200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812880" y="1600200"/>
            <a:ext cx="35200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509360" y="1600200"/>
            <a:ext cx="35200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509360" y="3964320"/>
            <a:ext cx="35200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812880" y="1600200"/>
            <a:ext cx="35200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509360" y="1600200"/>
            <a:ext cx="35200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812880" y="3964320"/>
            <a:ext cx="721332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812880" y="1600200"/>
            <a:ext cx="721332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812880" y="3964320"/>
            <a:ext cx="721332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812880" y="1600200"/>
            <a:ext cx="35200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509360" y="1600200"/>
            <a:ext cx="35200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812880" y="3964320"/>
            <a:ext cx="35200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4509360" y="3964320"/>
            <a:ext cx="35200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812880" y="1600200"/>
            <a:ext cx="23223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251880" y="1600200"/>
            <a:ext cx="23223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5690520" y="1600200"/>
            <a:ext cx="23223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812880" y="3964320"/>
            <a:ext cx="23223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3251880" y="3964320"/>
            <a:ext cx="23223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5690520" y="3964320"/>
            <a:ext cx="232236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24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12880" y="1600200"/>
            <a:ext cx="35200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09360" y="1600200"/>
            <a:ext cx="35200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12880" y="3964320"/>
            <a:ext cx="35200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12880" y="1600200"/>
            <a:ext cx="35200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09360" y="1600200"/>
            <a:ext cx="35200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09360" y="3964320"/>
            <a:ext cx="35200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12880" y="1600200"/>
            <a:ext cx="35200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509360" y="1600200"/>
            <a:ext cx="35200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12880" y="3964320"/>
            <a:ext cx="721332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32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hr-HR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hr-HR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hr-HR" sz="20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hr-HR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hr-HR" sz="20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hr-H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6915B242-68C9-46F8-A6FF-8D3808CAE53C}" type="datetime">
              <a:rPr b="0" lang="hr-HR" sz="1200" spc="-1" strike="noStrike">
                <a:solidFill>
                  <a:srgbClr val="8b8b8b"/>
                </a:solidFill>
                <a:latin typeface="Arial"/>
                <a:ea typeface="Arial"/>
              </a:rPr>
              <a:t>13.05.20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A542205-03BF-45C2-B5C8-00AE123A8910}" type="slidenum">
              <a:rPr b="0" lang="hr-HR" sz="1200" spc="-1" strike="noStrike">
                <a:solidFill>
                  <a:srgbClr val="8b8b8b"/>
                </a:solidFill>
                <a:latin typeface="Arial"/>
                <a:ea typeface="Arial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7E0986D9-DDAE-44F7-9F32-0716C8520993}" type="datetime">
              <a:rPr b="0" lang="hr-HR" sz="1200" spc="-1" strike="noStrike">
                <a:solidFill>
                  <a:srgbClr val="8b8b8b"/>
                </a:solidFill>
                <a:latin typeface="Arial"/>
                <a:ea typeface="Arial"/>
              </a:rPr>
              <a:t>13.05.20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4F5FA9B-4F0C-4505-9DFA-0CABCA790652}" type="slidenum">
              <a:rPr b="0" lang="hr-HR" sz="1200" spc="-1" strike="noStrike">
                <a:solidFill>
                  <a:srgbClr val="8b8b8b"/>
                </a:solidFill>
                <a:latin typeface="Arial"/>
                <a:ea typeface="Arial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hr-HR" sz="1400" spc="-1" strike="noStrike">
                <a:solidFill>
                  <a:srgbClr val="000000"/>
                </a:solidFill>
                <a:latin typeface="Arial"/>
              </a:rPr>
              <a:t>Kliknite za uređivanje oblika naslova teksta</a:t>
            </a:r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Calibri"/>
              </a:rPr>
              <a:t>Kliknite za uređivanje oblika teksta</a:t>
            </a:r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</a:rPr>
              <a:t>Druga razina konture</a:t>
            </a:r>
            <a:endParaRPr b="0" lang="hr-H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000000"/>
                </a:solidFill>
                <a:latin typeface="Calibri"/>
              </a:rPr>
              <a:t>Treća razina konture</a:t>
            </a:r>
            <a:endParaRPr b="0" lang="hr-HR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solidFill>
                  <a:srgbClr val="000000"/>
                </a:solidFill>
                <a:latin typeface="Calibri"/>
              </a:rPr>
              <a:t>Četvrta razina kontura</a:t>
            </a:r>
            <a:endParaRPr b="0" lang="hr-H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000000"/>
                </a:solidFill>
                <a:latin typeface="Calibri"/>
              </a:rPr>
              <a:t>Peta razina kontura</a:t>
            </a:r>
            <a:endParaRPr b="0" lang="hr-H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000000"/>
                </a:solidFill>
                <a:latin typeface="Calibri"/>
              </a:rPr>
              <a:t>Šesta razina kontura</a:t>
            </a:r>
            <a:endParaRPr b="0" lang="hr-H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000000"/>
                </a:solidFill>
                <a:latin typeface="Calibri"/>
              </a:rPr>
              <a:t>Sedma razina konture</a:t>
            </a:r>
            <a:endParaRPr b="0" lang="hr-H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dt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52BA8944-25CC-4866-83C8-7A4D5CF647D8}" type="datetime">
              <a:rPr b="0" lang="hr-HR" sz="1200" spc="-1" strike="noStrike">
                <a:solidFill>
                  <a:srgbClr val="8b8b8b"/>
                </a:solidFill>
                <a:latin typeface="Arial"/>
                <a:ea typeface="Arial"/>
              </a:rPr>
              <a:t>13.05.20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sldNum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2BD7A42-FD27-4464-A9CB-3B76AD988D3C}" type="slidenum">
              <a:rPr b="0" lang="hr-HR" sz="1200" spc="-1" strike="noStrike">
                <a:solidFill>
                  <a:srgbClr val="8b8b8b"/>
                </a:solidFill>
                <a:latin typeface="Arial"/>
                <a:ea typeface="Arial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solidFill>
                  <a:srgbClr val="000000"/>
                </a:solidFill>
                <a:latin typeface="Calibri"/>
              </a:rPr>
              <a:t>Kliknite za uređivanje oblika teksta</a:t>
            </a:r>
            <a:endParaRPr b="0" lang="hr-H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</a:rPr>
              <a:t>Druga razina konture</a:t>
            </a:r>
            <a:endParaRPr b="0" lang="hr-H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000000"/>
                </a:solidFill>
                <a:latin typeface="Calibri"/>
              </a:rPr>
              <a:t>Treća razina konture</a:t>
            </a:r>
            <a:endParaRPr b="0" lang="hr-HR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solidFill>
                  <a:srgbClr val="000000"/>
                </a:solidFill>
                <a:latin typeface="Calibri"/>
              </a:rPr>
              <a:t>Četvrta razina kontura</a:t>
            </a:r>
            <a:endParaRPr b="0" lang="hr-H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000000"/>
                </a:solidFill>
                <a:latin typeface="Calibri"/>
              </a:rPr>
              <a:t>Peta razina kontura</a:t>
            </a:r>
            <a:endParaRPr b="0" lang="hr-H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000000"/>
                </a:solidFill>
                <a:latin typeface="Calibri"/>
              </a:rPr>
              <a:t>Šesta razina kontura</a:t>
            </a:r>
            <a:endParaRPr b="0" lang="hr-H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000000"/>
                </a:solidFill>
                <a:latin typeface="Calibri"/>
              </a:rPr>
              <a:t>Sedma razina konture</a:t>
            </a:r>
            <a:endParaRPr b="0" lang="hr-H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812880" y="1600200"/>
            <a:ext cx="721332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hr-HR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hr-HR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hr-HR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hr-HR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hr-HR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hr-HR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hr-H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8229600" y="1600200"/>
            <a:ext cx="721332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hr-HR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hr-HR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hr-HR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hr-HR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hr-HR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hr-HR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hr-H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dt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4BDFBCDE-505E-4F50-A0B2-67B4A5D8E94B}" type="datetime">
              <a:rPr b="0" lang="hr-HR" sz="1200" spc="-1" strike="noStrike">
                <a:solidFill>
                  <a:srgbClr val="8b8b8b"/>
                </a:solidFill>
                <a:latin typeface="Arial"/>
                <a:ea typeface="Arial"/>
              </a:rPr>
              <a:t>13.05.20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ftr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sldNum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2CAC7FF-3114-4F34-8CA4-E3DAC9DFB44F}" type="slidenum">
              <a:rPr b="0" lang="hr-HR" sz="1200" spc="-1" strike="noStrike">
                <a:solidFill>
                  <a:srgbClr val="8b8b8b"/>
                </a:solidFill>
                <a:latin typeface="Arial"/>
                <a:ea typeface="Arial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40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40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3" descr=""/>
          <p:cNvPicPr/>
          <p:nvPr/>
        </p:nvPicPr>
        <p:blipFill>
          <a:blip r:embed="rId1"/>
          <a:srcRect l="0" t="0" r="0" b="13189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66" name="CustomShape 1"/>
          <p:cNvSpPr/>
          <p:nvPr/>
        </p:nvSpPr>
        <p:spPr>
          <a:xfrm>
            <a:off x="0" y="471600"/>
            <a:ext cx="12191760" cy="137124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TextShape 2"/>
          <p:cNvSpPr txBox="1"/>
          <p:nvPr/>
        </p:nvSpPr>
        <p:spPr>
          <a:xfrm>
            <a:off x="838080" y="348840"/>
            <a:ext cx="10515240" cy="17128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hr-HR" sz="8800" spc="-1" strike="noStrike">
                <a:solidFill>
                  <a:srgbClr val="ff0000"/>
                </a:solidFill>
                <a:latin typeface="Gill Sans Ultra Bold"/>
              </a:rPr>
              <a:t>LIČKA KAPA</a:t>
            </a:r>
            <a:endParaRPr b="0" lang="hr-HR" sz="8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0" y="1937880"/>
            <a:ext cx="12191760" cy="176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9" name="Picture 4" descr=""/>
          <p:cNvPicPr/>
          <p:nvPr/>
        </p:nvPicPr>
        <p:blipFill>
          <a:blip r:embed="rId2"/>
          <a:stretch/>
        </p:blipFill>
        <p:spPr>
          <a:xfrm>
            <a:off x="0" y="210600"/>
            <a:ext cx="12193200" cy="175680"/>
          </a:xfrm>
          <a:prstGeom prst="rect">
            <a:avLst/>
          </a:prstGeom>
          <a:ln>
            <a:noFill/>
          </a:ln>
        </p:spPr>
      </p:pic>
      <p:sp>
        <p:nvSpPr>
          <p:cNvPr id="170" name="CustomShape 4"/>
          <p:cNvSpPr/>
          <p:nvPr/>
        </p:nvSpPr>
        <p:spPr>
          <a:xfrm>
            <a:off x="7042320" y="2333880"/>
            <a:ext cx="4749120" cy="4393440"/>
          </a:xfrm>
          <a:prstGeom prst="ellipse">
            <a:avLst/>
          </a:prstGeom>
          <a:solidFill>
            <a:schemeClr val="bg1">
              <a:alpha val="82000"/>
            </a:schemeClr>
          </a:solidFill>
          <a:ln w="5724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TextShape 5"/>
          <p:cNvSpPr txBox="1"/>
          <p:nvPr/>
        </p:nvSpPr>
        <p:spPr>
          <a:xfrm>
            <a:off x="7505640" y="3140280"/>
            <a:ext cx="3822120" cy="2780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b="1" lang="hr-HR" sz="3600" spc="-1" strike="noStrike">
                <a:solidFill>
                  <a:srgbClr val="000000"/>
                </a:solidFill>
                <a:latin typeface="Calibri"/>
              </a:rPr>
              <a:t>Priroda i društvo: 4. razred </a:t>
            </a:r>
            <a:endParaRPr b="0" lang="hr-HR" sz="36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b="1" lang="hr-HR" sz="3600" spc="-1" strike="noStrike">
                <a:solidFill>
                  <a:srgbClr val="000000"/>
                </a:solidFill>
                <a:latin typeface="Calibri"/>
              </a:rPr>
              <a:t>Praktični rad: izrada ličke kape</a:t>
            </a:r>
            <a:endParaRPr b="0" lang="hr-HR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2" descr=""/>
          <p:cNvPicPr/>
          <p:nvPr/>
        </p:nvPicPr>
        <p:blipFill>
          <a:blip r:embed="rId1"/>
          <a:srcRect l="12713" t="0" r="8237" b="3119"/>
          <a:stretch/>
        </p:blipFill>
        <p:spPr>
          <a:xfrm>
            <a:off x="6578280" y="91080"/>
            <a:ext cx="5613480" cy="6509520"/>
          </a:xfrm>
          <a:prstGeom prst="rect">
            <a:avLst/>
          </a:prstGeom>
          <a:ln>
            <a:noFill/>
          </a:ln>
        </p:spPr>
      </p:pic>
      <p:sp>
        <p:nvSpPr>
          <p:cNvPr id="173" name="CustomShape 1"/>
          <p:cNvSpPr/>
          <p:nvPr/>
        </p:nvSpPr>
        <p:spPr>
          <a:xfrm>
            <a:off x="446040" y="1330200"/>
            <a:ext cx="6336360" cy="3991320"/>
          </a:xfrm>
          <a:prstGeom prst="rect">
            <a:avLst/>
          </a:prstGeom>
          <a:solidFill>
            <a:srgbClr val="ff0000"/>
          </a:solidFill>
          <a:ln w="1144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0" lang="hr-HR" sz="3200" spc="-1" strike="noStrike">
                <a:solidFill>
                  <a:srgbClr val="ffffff"/>
                </a:solidFill>
                <a:latin typeface="Calibri"/>
                <a:ea typeface="Calibri"/>
              </a:rPr>
              <a:t>Zbog svježih ljeta i hladnih zima stanovnici gorskog dijela Hrvatske nosili su odjeću napravljenu od ovčje vune. Od vune su se tkale torbe. Nezaobilazni dio odjeće bio je kožnati prsluk s krznom. Najpoznatiji dio narodne nošnje u Lici je </a:t>
            </a:r>
            <a:r>
              <a:rPr b="0" i="1" lang="hr-HR" sz="3200" spc="-1" strike="noStrike">
                <a:solidFill>
                  <a:srgbClr val="ffffff"/>
                </a:solidFill>
                <a:latin typeface="Calibri"/>
                <a:ea typeface="Calibri"/>
              </a:rPr>
              <a:t>crvena lička kapa. </a:t>
            </a:r>
            <a:endParaRPr b="0" lang="hr-H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36680" y="750600"/>
            <a:ext cx="5799960" cy="5486040"/>
          </a:xfrm>
          <a:prstGeom prst="rect">
            <a:avLst/>
          </a:prstGeom>
          <a:noFill/>
          <a:ln cap="rnd" w="76320">
            <a:solidFill>
              <a:srgbClr val="ff0000"/>
            </a:solidFill>
            <a:prstDash val="sysDash"/>
            <a:round/>
          </a:ln>
        </p:spPr>
        <p:txBody>
          <a:bodyPr>
            <a:noAutofit/>
          </a:bodyPr>
          <a:p>
            <a:pPr marL="343080" indent="-34272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3600" spc="-1" strike="noStrike">
                <a:solidFill>
                  <a:srgbClr val="000000"/>
                </a:solidFill>
                <a:latin typeface="Calibri"/>
                <a:ea typeface="Calibri"/>
              </a:rPr>
              <a:t>Plitka i ravna crvena kapa (crljenkapa) izrađena je od sukna i izvezena po rubu crnim vezom, a na stražnjem dijelu ukrašena je dužim svilenim resama.</a:t>
            </a:r>
            <a:endParaRPr b="0" lang="hr-HR" sz="3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3600" spc="-1" strike="noStrike">
                <a:solidFill>
                  <a:srgbClr val="000000"/>
                </a:solidFill>
                <a:latin typeface="Calibri"/>
                <a:ea typeface="Calibri"/>
              </a:rPr>
              <a:t>Simbol je muškog i nacionalnog ponosa.</a:t>
            </a:r>
            <a:endParaRPr b="0" lang="hr-HR" sz="3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3600" spc="-1" strike="noStrike">
                <a:solidFill>
                  <a:srgbClr val="000000"/>
                </a:solidFill>
                <a:latin typeface="Calibri"/>
                <a:ea typeface="Calibri"/>
              </a:rPr>
              <a:t>U nekim se krajevima do danas zadržala u uporabi.</a:t>
            </a:r>
            <a:endParaRPr b="0" lang="hr-HR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6714720" y="996120"/>
            <a:ext cx="4980960" cy="4803480"/>
          </a:xfrm>
          <a:prstGeom prst="ellipse">
            <a:avLst/>
          </a:prstGeom>
          <a:blipFill rotWithShape="0">
            <a:blip r:embed="rId1"/>
            <a:stretch>
              <a:fillRect/>
            </a:stretch>
          </a:blipFill>
          <a:ln w="381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4135320" y="354960"/>
            <a:ext cx="4863960" cy="85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i="1" lang="hr-HR" sz="5400" spc="-1" strike="noStrike">
                <a:solidFill>
                  <a:srgbClr val="000000"/>
                </a:solidFill>
                <a:latin typeface="Calibri"/>
                <a:ea typeface="Calibri"/>
              </a:rPr>
              <a:t>JESTE LI ZNALI ?</a:t>
            </a:r>
            <a:endParaRPr b="0" lang="hr-HR" sz="5400" spc="-1" strike="noStrike">
              <a:latin typeface="Arial"/>
            </a:endParaRPr>
          </a:p>
        </p:txBody>
      </p:sp>
      <p:sp>
        <p:nvSpPr>
          <p:cNvPr id="177" name="TextShape 2"/>
          <p:cNvSpPr txBox="1"/>
          <p:nvPr/>
        </p:nvSpPr>
        <p:spPr>
          <a:xfrm>
            <a:off x="4138200" y="2035800"/>
            <a:ext cx="7827120" cy="3952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</a:pPr>
            <a:r>
              <a:rPr b="1" i="1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Povjesničari kažu: </a:t>
            </a:r>
            <a:endParaRPr b="0" lang="hr-HR" sz="2800" spc="-1" strike="noStrike">
              <a:solidFill>
                <a:srgbClr val="000000"/>
              </a:solidFill>
              <a:latin typeface="Calibri"/>
            </a:endParaRPr>
          </a:p>
          <a:p>
            <a:pPr marL="457200" indent="-380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"/>
              <a:buChar char="➔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lička kapa je izvedba kape iz vremena Japoda </a:t>
            </a:r>
            <a:endParaRPr b="0" lang="hr-HR" sz="2800" spc="-1" strike="noStrike">
              <a:solidFill>
                <a:srgbClr val="000000"/>
              </a:solidFill>
              <a:latin typeface="Calibri"/>
            </a:endParaRPr>
          </a:p>
          <a:p>
            <a:pPr marL="457200" indent="-380520">
              <a:lnSpc>
                <a:spcPct val="90000"/>
              </a:lnSpc>
              <a:buClr>
                <a:srgbClr val="000000"/>
              </a:buClr>
              <a:buFont typeface="Calibri"/>
              <a:buChar char="➔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Slaveni su usvojili dio autohtone japodske kulture i odjeće poput kape</a:t>
            </a:r>
            <a:endParaRPr b="0" lang="hr-HR" sz="2800" spc="-1" strike="noStrike">
              <a:solidFill>
                <a:srgbClr val="000000"/>
              </a:solidFill>
              <a:latin typeface="Calibri"/>
            </a:endParaRPr>
          </a:p>
          <a:p>
            <a:pPr marL="457200" indent="-380520">
              <a:lnSpc>
                <a:spcPct val="90000"/>
              </a:lnSpc>
              <a:buClr>
                <a:srgbClr val="000000"/>
              </a:buClr>
              <a:buFont typeface="Calibri"/>
              <a:buChar char="➔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lički hajduci nosili su ovakvu kapu u borbi protiv Turaka</a:t>
            </a:r>
            <a:endParaRPr b="0" lang="hr-HR" sz="2800" spc="-1" strike="noStrike">
              <a:solidFill>
                <a:srgbClr val="000000"/>
              </a:solidFill>
              <a:latin typeface="Calibri"/>
            </a:endParaRPr>
          </a:p>
          <a:p>
            <a:pPr marL="457200" indent="-380520">
              <a:lnSpc>
                <a:spcPct val="90000"/>
              </a:lnSpc>
              <a:buClr>
                <a:srgbClr val="000000"/>
              </a:buClr>
              <a:buFont typeface="Calibri"/>
              <a:buChar char="➔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lička kapa ima sličnosti s drugim dinarskim kapama, poput šibenske</a:t>
            </a:r>
            <a:endParaRPr b="0" lang="hr-HR" sz="2800" spc="-1" strike="noStrike">
              <a:solidFill>
                <a:srgbClr val="000000"/>
              </a:solidFill>
              <a:latin typeface="Calibri"/>
            </a:endParaRPr>
          </a:p>
          <a:p>
            <a:pPr marL="457200" indent="-380520">
              <a:lnSpc>
                <a:spcPct val="90000"/>
              </a:lnSpc>
              <a:buClr>
                <a:srgbClr val="000000"/>
              </a:buClr>
              <a:buFont typeface="Calibri"/>
              <a:buChar char="➔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neke ličke kape imaju hrvatski grb na vrhu </a:t>
            </a:r>
            <a:endParaRPr b="0" lang="hr-HR" sz="2800" spc="-1" strike="noStrike">
              <a:solidFill>
                <a:srgbClr val="000000"/>
              </a:solidFill>
              <a:latin typeface="Calibri"/>
            </a:endParaRPr>
          </a:p>
          <a:p>
            <a:pPr marL="457200" indent="-380520">
              <a:lnSpc>
                <a:spcPct val="90000"/>
              </a:lnSpc>
              <a:buClr>
                <a:srgbClr val="000000"/>
              </a:buClr>
              <a:buFont typeface="Calibri"/>
              <a:buChar char="➔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nose se uglavnom kao dio narodne nošnje</a:t>
            </a:r>
            <a:endParaRPr b="0" lang="hr-H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8" name="Google Shape;485;p41" descr=""/>
          <p:cNvPicPr/>
          <p:nvPr/>
        </p:nvPicPr>
        <p:blipFill>
          <a:blip r:embed="rId1"/>
          <a:stretch/>
        </p:blipFill>
        <p:spPr>
          <a:xfrm>
            <a:off x="0" y="0"/>
            <a:ext cx="4134960" cy="6857640"/>
          </a:xfrm>
          <a:prstGeom prst="rect">
            <a:avLst/>
          </a:prstGeom>
          <a:ln>
            <a:noFill/>
          </a:ln>
        </p:spPr>
      </p:pic>
      <p:sp>
        <p:nvSpPr>
          <p:cNvPr id="179" name="CustomShape 3"/>
          <p:cNvSpPr/>
          <p:nvPr/>
        </p:nvSpPr>
        <p:spPr>
          <a:xfrm>
            <a:off x="4196520" y="1914840"/>
            <a:ext cx="77446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b42f23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80" name="Google Shape;487;p41" descr=""/>
          <p:cNvPicPr/>
          <p:nvPr/>
        </p:nvPicPr>
        <p:blipFill>
          <a:blip r:embed="rId2"/>
          <a:stretch/>
        </p:blipFill>
        <p:spPr>
          <a:xfrm>
            <a:off x="9225720" y="0"/>
            <a:ext cx="2965680" cy="1914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122760" y="1283760"/>
            <a:ext cx="4816800" cy="5266800"/>
          </a:xfrm>
          <a:prstGeom prst="ellipse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2"/>
          <p:cNvSpPr/>
          <p:nvPr/>
        </p:nvSpPr>
        <p:spPr>
          <a:xfrm>
            <a:off x="3480120" y="464040"/>
            <a:ext cx="4577400" cy="484848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ustomShape 3"/>
          <p:cNvSpPr/>
          <p:nvPr/>
        </p:nvSpPr>
        <p:spPr>
          <a:xfrm>
            <a:off x="6851160" y="955440"/>
            <a:ext cx="5240520" cy="503568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4"/>
          <p:cNvSpPr/>
          <p:nvPr/>
        </p:nvSpPr>
        <p:spPr>
          <a:xfrm>
            <a:off x="423000" y="216000"/>
            <a:ext cx="369828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1" i="1" lang="hr-HR" sz="5400" spc="-1" strike="noStrike">
                <a:solidFill>
                  <a:srgbClr val="f3d9d7"/>
                </a:solidFill>
                <a:latin typeface="Calibri"/>
                <a:ea typeface="Calibri"/>
              </a:rPr>
              <a:t>LIČKA KAPA</a:t>
            </a:r>
            <a:endParaRPr b="0" lang="hr-HR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500;p43" descr=""/>
          <p:cNvPicPr/>
          <p:nvPr/>
        </p:nvPicPr>
        <p:blipFill>
          <a:blip r:embed="rId1"/>
          <a:stretch/>
        </p:blipFill>
        <p:spPr>
          <a:xfrm>
            <a:off x="177480" y="177480"/>
            <a:ext cx="11791440" cy="6386760"/>
          </a:xfrm>
          <a:prstGeom prst="rect">
            <a:avLst/>
          </a:prstGeom>
          <a:ln w="190440">
            <a:solidFill>
              <a:srgbClr val="ffffff"/>
            </a:solidFill>
            <a:round/>
          </a:ln>
          <a:effectLst>
            <a:outerShdw algn="tl" blurRad="36195" dir="11400479" dist="12429" rotWithShape="0">
              <a:srgbClr val="000000">
                <a:alpha val="33000"/>
              </a:srgbClr>
            </a:outerShdw>
          </a:effectLst>
        </p:spPr>
      </p:pic>
      <p:sp>
        <p:nvSpPr>
          <p:cNvPr id="186" name="CustomShape 1"/>
          <p:cNvSpPr/>
          <p:nvPr/>
        </p:nvSpPr>
        <p:spPr>
          <a:xfrm>
            <a:off x="8630640" y="422280"/>
            <a:ext cx="3063600" cy="1554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hr-HR" sz="3200" spc="-1" strike="noStrike">
                <a:solidFill>
                  <a:srgbClr val="000000"/>
                </a:solidFill>
                <a:latin typeface="Calibri"/>
                <a:ea typeface="Calibri"/>
              </a:rPr>
              <a:t>LIČKA KAPA S HRVATSKIM GRBOM</a:t>
            </a:r>
            <a:endParaRPr b="0" lang="hr-H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506;p44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88" name="CustomShape 1"/>
          <p:cNvSpPr/>
          <p:nvPr/>
        </p:nvSpPr>
        <p:spPr>
          <a:xfrm>
            <a:off x="0" y="5320080"/>
            <a:ext cx="12191760" cy="736200"/>
          </a:xfrm>
          <a:prstGeom prst="rect">
            <a:avLst/>
          </a:prstGeom>
          <a:solidFill>
            <a:schemeClr val="lt1">
              <a:alpha val="93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TextShape 2"/>
          <p:cNvSpPr txBox="1"/>
          <p:nvPr/>
        </p:nvSpPr>
        <p:spPr>
          <a:xfrm>
            <a:off x="523800" y="5317200"/>
            <a:ext cx="11210400" cy="7444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hr-HR" sz="3600" spc="-1" strike="noStrike">
                <a:solidFill>
                  <a:srgbClr val="262626"/>
                </a:solidFill>
                <a:latin typeface="Quattrocento Sans"/>
                <a:ea typeface="Quattrocento Sans"/>
              </a:rPr>
              <a:t>IZRADIMO</a:t>
            </a:r>
            <a:endParaRPr b="0" lang="hr-H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0" y="5241960"/>
            <a:ext cx="121917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1400">
            <a:solidFill>
              <a:schemeClr val="lt1">
                <a:alpha val="89803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CustomShape 4"/>
          <p:cNvSpPr/>
          <p:nvPr/>
        </p:nvSpPr>
        <p:spPr>
          <a:xfrm>
            <a:off x="0" y="6134760"/>
            <a:ext cx="121917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1400">
            <a:solidFill>
              <a:schemeClr val="lt1">
                <a:alpha val="89803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3135600" y="0"/>
            <a:ext cx="6055920" cy="11613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hr-HR" sz="4000" spc="-1" strike="noStrike">
                <a:solidFill>
                  <a:srgbClr val="000000"/>
                </a:solidFill>
                <a:latin typeface="Calibri"/>
                <a:ea typeface="Calibri"/>
              </a:rPr>
              <a:t>ZADATAK</a:t>
            </a:r>
            <a:r>
              <a:rPr b="0" lang="hr-HR" sz="4000" spc="-1" strike="noStrike">
                <a:solidFill>
                  <a:srgbClr val="000000"/>
                </a:solidFill>
                <a:latin typeface="Calibri"/>
                <a:ea typeface="Calibri"/>
              </a:rPr>
              <a:t>: </a:t>
            </a:r>
            <a:r>
              <a:rPr b="0" i="1" lang="hr-HR" sz="4000" spc="-1" strike="noStrike">
                <a:solidFill>
                  <a:srgbClr val="000000"/>
                </a:solidFill>
                <a:latin typeface="Calibri"/>
                <a:ea typeface="Calibri"/>
              </a:rPr>
              <a:t>Izraditi ličku kapu</a:t>
            </a:r>
            <a:endParaRPr b="0" lang="hr-H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TextShape 2"/>
          <p:cNvSpPr txBox="1"/>
          <p:nvPr/>
        </p:nvSpPr>
        <p:spPr>
          <a:xfrm>
            <a:off x="6769440" y="1651320"/>
            <a:ext cx="5158440" cy="4244040"/>
          </a:xfrm>
          <a:prstGeom prst="rect">
            <a:avLst/>
          </a:prstGeom>
          <a:noFill/>
          <a:ln cap="rnd" w="76320">
            <a:solidFill>
              <a:srgbClr val="ff0000"/>
            </a:solidFill>
            <a:prstDash val="sysDot"/>
            <a:round/>
          </a:ln>
        </p:spPr>
        <p:txBody>
          <a:bodyPr>
            <a:noAutofit/>
          </a:bodyPr>
          <a:p>
            <a:pPr>
              <a:lnSpc>
                <a:spcPct val="90000"/>
              </a:lnSpc>
            </a:pPr>
            <a:r>
              <a:rPr b="1" lang="hr-HR" sz="4000" spc="-1" strike="noStrike">
                <a:solidFill>
                  <a:srgbClr val="000000"/>
                </a:solidFill>
                <a:latin typeface="Calibri"/>
                <a:ea typeface="Calibri"/>
              </a:rPr>
              <a:t>Što ti treba za izradu?:</a:t>
            </a:r>
            <a:endParaRPr b="0" lang="hr-HR" sz="4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hr-HR" sz="4000" spc="-1" strike="noStrike">
                <a:solidFill>
                  <a:srgbClr val="000000"/>
                </a:solidFill>
                <a:latin typeface="Calibri"/>
                <a:ea typeface="Calibri"/>
              </a:rPr>
              <a:t>crveni i crni papir</a:t>
            </a:r>
            <a:endParaRPr b="0" lang="hr-HR" sz="4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hr-HR" sz="4000" spc="-1" strike="noStrike">
                <a:solidFill>
                  <a:srgbClr val="000000"/>
                </a:solidFill>
                <a:latin typeface="Calibri"/>
                <a:ea typeface="Calibri"/>
              </a:rPr>
              <a:t>škare</a:t>
            </a:r>
            <a:endParaRPr b="0" lang="hr-HR" sz="4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hr-HR" sz="4000" spc="-1" strike="noStrike">
                <a:solidFill>
                  <a:srgbClr val="000000"/>
                </a:solidFill>
                <a:latin typeface="Calibri"/>
                <a:ea typeface="Calibri"/>
              </a:rPr>
              <a:t>ljepilo</a:t>
            </a:r>
            <a:endParaRPr b="0" lang="hr-HR" sz="4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hr-HR" sz="4000" spc="-1" strike="noStrike">
                <a:solidFill>
                  <a:srgbClr val="000000"/>
                </a:solidFill>
                <a:latin typeface="Calibri"/>
                <a:ea typeface="Calibri"/>
              </a:rPr>
              <a:t>crni flomaster (deblji) </a:t>
            </a:r>
            <a:endParaRPr b="0" lang="hr-HR" sz="4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hr-HR" sz="4000" spc="-1" strike="noStrike">
                <a:solidFill>
                  <a:srgbClr val="000000"/>
                </a:solidFill>
                <a:latin typeface="Calibri"/>
                <a:ea typeface="Calibri"/>
              </a:rPr>
              <a:t>konac ili vunu</a:t>
            </a:r>
            <a:endParaRPr b="0" lang="hr-HR" sz="4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4" name="Picture 2" descr=""/>
          <p:cNvPicPr/>
          <p:nvPr/>
        </p:nvPicPr>
        <p:blipFill>
          <a:blip r:embed="rId1"/>
          <a:stretch/>
        </p:blipFill>
        <p:spPr>
          <a:xfrm>
            <a:off x="540720" y="2197440"/>
            <a:ext cx="5433120" cy="3075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554760" y="4203720"/>
            <a:ext cx="2430000" cy="427320"/>
          </a:xfrm>
          <a:prstGeom prst="rect">
            <a:avLst/>
          </a:prstGeom>
          <a:solidFill>
            <a:srgbClr val="c00000"/>
          </a:solidFill>
          <a:ln w="12600">
            <a:solidFill>
              <a:srgbClr val="42719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CustomShape 2"/>
          <p:cNvSpPr/>
          <p:nvPr/>
        </p:nvSpPr>
        <p:spPr>
          <a:xfrm>
            <a:off x="1176120" y="5163120"/>
            <a:ext cx="819000" cy="723960"/>
          </a:xfrm>
          <a:prstGeom prst="ellipse">
            <a:avLst/>
          </a:prstGeom>
          <a:solidFill>
            <a:srgbClr val="c00000"/>
          </a:solidFill>
          <a:ln w="12600">
            <a:solidFill>
              <a:srgbClr val="42719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CustomShape 3"/>
          <p:cNvSpPr/>
          <p:nvPr/>
        </p:nvSpPr>
        <p:spPr>
          <a:xfrm>
            <a:off x="629280" y="4263120"/>
            <a:ext cx="367920" cy="308520"/>
          </a:xfrm>
          <a:prstGeom prst="donut">
            <a:avLst>
              <a:gd name="adj" fmla="val 25000"/>
            </a:avLst>
          </a:prstGeom>
          <a:solidFill>
            <a:schemeClr val="dk1"/>
          </a:solidFill>
          <a:ln w="12600">
            <a:solidFill>
              <a:schemeClr val="dk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CustomShape 4"/>
          <p:cNvSpPr/>
          <p:nvPr/>
        </p:nvSpPr>
        <p:spPr>
          <a:xfrm>
            <a:off x="961920" y="4275000"/>
            <a:ext cx="367920" cy="308520"/>
          </a:xfrm>
          <a:prstGeom prst="donut">
            <a:avLst>
              <a:gd name="adj" fmla="val 25000"/>
            </a:avLst>
          </a:prstGeom>
          <a:solidFill>
            <a:schemeClr val="dk1"/>
          </a:solidFill>
          <a:ln w="12600">
            <a:solidFill>
              <a:srgbClr val="42719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CustomShape 5"/>
          <p:cNvSpPr/>
          <p:nvPr/>
        </p:nvSpPr>
        <p:spPr>
          <a:xfrm>
            <a:off x="1223280" y="4263120"/>
            <a:ext cx="367920" cy="308520"/>
          </a:xfrm>
          <a:prstGeom prst="donut">
            <a:avLst>
              <a:gd name="adj" fmla="val 25000"/>
            </a:avLst>
          </a:prstGeom>
          <a:solidFill>
            <a:schemeClr val="dk1"/>
          </a:solidFill>
          <a:ln w="12600">
            <a:solidFill>
              <a:srgbClr val="42719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CustomShape 6"/>
          <p:cNvSpPr/>
          <p:nvPr/>
        </p:nvSpPr>
        <p:spPr>
          <a:xfrm>
            <a:off x="1586160" y="4275000"/>
            <a:ext cx="367920" cy="308520"/>
          </a:xfrm>
          <a:prstGeom prst="donut">
            <a:avLst>
              <a:gd name="adj" fmla="val 25000"/>
            </a:avLst>
          </a:prstGeom>
          <a:solidFill>
            <a:schemeClr val="dk1"/>
          </a:solidFill>
          <a:ln w="12600">
            <a:solidFill>
              <a:srgbClr val="42719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CustomShape 7"/>
          <p:cNvSpPr/>
          <p:nvPr/>
        </p:nvSpPr>
        <p:spPr>
          <a:xfrm>
            <a:off x="1888200" y="4263120"/>
            <a:ext cx="367920" cy="308520"/>
          </a:xfrm>
          <a:prstGeom prst="donut">
            <a:avLst>
              <a:gd name="adj" fmla="val 25000"/>
            </a:avLst>
          </a:prstGeom>
          <a:solidFill>
            <a:schemeClr val="dk1"/>
          </a:solidFill>
          <a:ln w="12600">
            <a:solidFill>
              <a:srgbClr val="42719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CustomShape 8"/>
          <p:cNvSpPr/>
          <p:nvPr/>
        </p:nvSpPr>
        <p:spPr>
          <a:xfrm>
            <a:off x="2202840" y="4275000"/>
            <a:ext cx="379080" cy="296640"/>
          </a:xfrm>
          <a:prstGeom prst="donut">
            <a:avLst>
              <a:gd name="adj" fmla="val 27810"/>
            </a:avLst>
          </a:prstGeom>
          <a:solidFill>
            <a:schemeClr val="dk1"/>
          </a:solidFill>
          <a:ln w="12600">
            <a:solidFill>
              <a:srgbClr val="42719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CustomShape 9"/>
          <p:cNvSpPr/>
          <p:nvPr/>
        </p:nvSpPr>
        <p:spPr>
          <a:xfrm>
            <a:off x="2558520" y="4275000"/>
            <a:ext cx="367920" cy="308520"/>
          </a:xfrm>
          <a:prstGeom prst="donut">
            <a:avLst>
              <a:gd name="adj" fmla="val 25000"/>
            </a:avLst>
          </a:prstGeom>
          <a:solidFill>
            <a:schemeClr val="dk1"/>
          </a:solidFill>
          <a:ln w="12600">
            <a:solidFill>
              <a:srgbClr val="42719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CustomShape 10"/>
          <p:cNvSpPr/>
          <p:nvPr/>
        </p:nvSpPr>
        <p:spPr>
          <a:xfrm>
            <a:off x="4064400" y="4203720"/>
            <a:ext cx="2260800" cy="510120"/>
          </a:xfrm>
          <a:prstGeom prst="rect">
            <a:avLst/>
          </a:prstGeom>
          <a:solidFill>
            <a:schemeClr val="dk1"/>
          </a:solidFill>
          <a:ln w="12600">
            <a:solidFill>
              <a:srgbClr val="42719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CustomShape 11"/>
          <p:cNvSpPr/>
          <p:nvPr/>
        </p:nvSpPr>
        <p:spPr>
          <a:xfrm>
            <a:off x="4622400" y="5163120"/>
            <a:ext cx="771480" cy="723960"/>
          </a:xfrm>
          <a:prstGeom prst="ellipse">
            <a:avLst/>
          </a:prstGeom>
          <a:solidFill>
            <a:srgbClr val="c00000"/>
          </a:solidFill>
          <a:ln w="12600">
            <a:solidFill>
              <a:srgbClr val="42719b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06" name="Google Shape;529;p45" descr=""/>
          <p:cNvPicPr/>
          <p:nvPr/>
        </p:nvPicPr>
        <p:blipFill>
          <a:blip r:embed="rId1"/>
          <a:stretch/>
        </p:blipFill>
        <p:spPr>
          <a:xfrm>
            <a:off x="2926800" y="4970880"/>
            <a:ext cx="972720" cy="1108440"/>
          </a:xfrm>
          <a:prstGeom prst="rect">
            <a:avLst/>
          </a:prstGeom>
          <a:ln>
            <a:noFill/>
          </a:ln>
        </p:spPr>
      </p:pic>
      <p:pic>
        <p:nvPicPr>
          <p:cNvPr id="207" name="Picture 2" descr=""/>
          <p:cNvPicPr/>
          <p:nvPr/>
        </p:nvPicPr>
        <p:blipFill>
          <a:blip r:embed="rId2"/>
          <a:stretch/>
        </p:blipFill>
        <p:spPr>
          <a:xfrm>
            <a:off x="7274160" y="4020120"/>
            <a:ext cx="4620960" cy="2615760"/>
          </a:xfrm>
          <a:prstGeom prst="rect">
            <a:avLst/>
          </a:prstGeom>
          <a:ln>
            <a:noFill/>
          </a:ln>
        </p:spPr>
      </p:pic>
      <p:pic>
        <p:nvPicPr>
          <p:cNvPr id="208" name="Picture 2" descr=""/>
          <p:cNvPicPr/>
          <p:nvPr/>
        </p:nvPicPr>
        <p:blipFill>
          <a:blip r:embed="rId3"/>
          <a:srcRect l="0" t="0" r="0" b="27675"/>
          <a:stretch/>
        </p:blipFill>
        <p:spPr>
          <a:xfrm>
            <a:off x="2712960" y="92160"/>
            <a:ext cx="6664680" cy="3742200"/>
          </a:xfrm>
          <a:prstGeom prst="rect">
            <a:avLst/>
          </a:prstGeom>
          <a:ln w="117360">
            <a:solidFill>
              <a:schemeClr val="tx1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Application>LibreOffice/6.2.5.2$Windows_X86_64 LibreOffice_project/1ec314fa52f458adc18c4f025c545a4e8b22c159</Application>
  <Words>125</Words>
  <Paragraphs>25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2020-03-11T10:56:06Z</dcterms:created>
  <dc:creator>Tatjana</dc:creator>
  <dc:description/>
  <dc:language>hr-HR</dc:language>
  <cp:lastModifiedBy>Windows User</cp:lastModifiedBy>
  <dcterms:modified xsi:type="dcterms:W3CDTF">2020-05-13T10:04:43Z</dcterms:modified>
  <cp:revision>8</cp:revision>
  <dc:subject/>
  <dc:title>PowerPoint prezentacija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ntentTypeId">
    <vt:lpwstr>0x01010048CD10F59D587A4AA3026165A57E4632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8</vt:i4>
  </property>
  <property fmtid="{D5CDD505-2E9C-101B-9397-08002B2CF9AE}" pid="9" name="PresentationFormat">
    <vt:lpwstr>Custom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9</vt:i4>
  </property>
</Properties>
</file>