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8.jpeg" ContentType="image/jpeg"/>
  <Override PartName="/ppt/media/image6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30.png" ContentType="image/png"/>
  <Override PartName="/ppt/media/image32.jpeg" ContentType="image/jpeg"/>
  <Override PartName="/ppt/media/image33.png" ContentType="image/png"/>
  <Override PartName="/ppt/media/image3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11906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51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15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8776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451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15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87760" y="5288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51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15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8776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451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15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887760" y="5288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451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15400" y="204228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88776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451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15400" y="4064760"/>
            <a:ext cx="339372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87760" y="5288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38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88840" y="406476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8776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88840" y="2042280"/>
            <a:ext cx="514368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87760" y="4064760"/>
            <a:ext cx="10540800" cy="184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58;p65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2" name="Google Shape;62;p65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3" name="Google Shape;63;p65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" name="Google Shape;64;p65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58;p65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45" name="Google Shape;62;p65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46" name="Google Shape;63;p65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7" name="Google Shape;64;p65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58;p65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88" name="Google Shape;62;p65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89" name="Google Shape;63;p65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90" name="Google Shape;64;p65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rmAutofit fontScale="6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rmAutofit fontScale="6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Z9PD7lO66Jg" TargetMode="External"/><Relationship Id="rId2" Type="http://schemas.openxmlformats.org/officeDocument/2006/relationships/hyperlink" Target="https://www.youtube.com/watch?v=Z9PD7lO66Jg" TargetMode="External"/><Relationship Id="rId3" Type="http://schemas.openxmlformats.org/officeDocument/2006/relationships/hyperlink" Target="https://www.youtube.com/watch?v=lXfBdNfyC74" TargetMode="External"/><Relationship Id="rId4" Type="http://schemas.openxmlformats.org/officeDocument/2006/relationships/hyperlink" Target="https://www.youtube.com/watch?v=lXfBdNfyC74" TargetMode="External"/><Relationship Id="rId5" Type="http://schemas.openxmlformats.org/officeDocument/2006/relationships/hyperlink" Target="https://www.youtube.com/watch?v=MxmBxgnHNBI&amp;t=92s" TargetMode="External"/><Relationship Id="rId6" Type="http://schemas.openxmlformats.org/officeDocument/2006/relationships/hyperlink" Target="https://www.youtube.com/watch?v=MxmBxgnHNBI&amp;t=92s" TargetMode="External"/><Relationship Id="rId7" Type="http://schemas.openxmlformats.org/officeDocument/2006/relationships/hyperlink" Target="https://www.youtube.com/watch?v=p9wCB95TbW0" TargetMode="External"/><Relationship Id="rId8" Type="http://schemas.openxmlformats.org/officeDocument/2006/relationships/hyperlink" Target="https://www.youtube.com/watch?v=p9wCB95TbW0" TargetMode="External"/><Relationship Id="rId9" Type="http://schemas.openxmlformats.org/officeDocument/2006/relationships/hyperlink" Target="https://www.youtube.com/watch?v=SK1ZqftWtBw" TargetMode="External"/><Relationship Id="rId10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292;p2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0" y="5320080"/>
            <a:ext cx="12191760" cy="73620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523800" y="5317200"/>
            <a:ext cx="11210400" cy="7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262626"/>
                </a:solidFill>
                <a:latin typeface="Calibri"/>
                <a:ea typeface="Calibri"/>
              </a:rPr>
              <a:t>LIKOVNA KULTURA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0" y="5241960"/>
            <a:ext cx="12191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lt1">
                <a:alpha val="8901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>
            <a:off x="0" y="6134760"/>
            <a:ext cx="12191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lt1">
                <a:alpha val="8901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4680" y="227880"/>
            <a:ext cx="3988440" cy="329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hr-HR" sz="4000" spc="-1" strike="noStrike">
                <a:solidFill>
                  <a:srgbClr val="bf9000"/>
                </a:solidFill>
                <a:latin typeface="Calibri"/>
                <a:ea typeface="Calibri"/>
              </a:rPr>
              <a:t>Pogledajte kako izgledaju stare knjige (zvani </a:t>
            </a:r>
            <a:r>
              <a:rPr b="1" i="1" lang="hr-HR" sz="4000" spc="-1" strike="noStrike">
                <a:solidFill>
                  <a:srgbClr val="bf9000"/>
                </a:solidFill>
                <a:latin typeface="Calibri"/>
                <a:ea typeface="Calibri"/>
              </a:rPr>
              <a:t>misali</a:t>
            </a:r>
            <a:r>
              <a:rPr b="1" lang="hr-HR" sz="4000" spc="-1" strike="noStrike">
                <a:solidFill>
                  <a:srgbClr val="bf9000"/>
                </a:solidFill>
                <a:latin typeface="Calibri"/>
                <a:ea typeface="Calibri"/>
              </a:rPr>
              <a:t>) pisane kaligrafijom! 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Google Shape;358;p29" descr=""/>
          <p:cNvPicPr/>
          <p:nvPr/>
        </p:nvPicPr>
        <p:blipFill>
          <a:blip r:embed="rId1"/>
          <a:stretch/>
        </p:blipFill>
        <p:spPr>
          <a:xfrm rot="1218000">
            <a:off x="4556880" y="809280"/>
            <a:ext cx="4277160" cy="490176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70" name="Google Shape;359;p29" descr=""/>
          <p:cNvPicPr/>
          <p:nvPr/>
        </p:nvPicPr>
        <p:blipFill>
          <a:blip r:embed="rId2"/>
          <a:stretch/>
        </p:blipFill>
        <p:spPr>
          <a:xfrm>
            <a:off x="7920720" y="219600"/>
            <a:ext cx="3999240" cy="481140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71" name="Google Shape;357;p29" descr=""/>
          <p:cNvPicPr/>
          <p:nvPr/>
        </p:nvPicPr>
        <p:blipFill>
          <a:blip r:embed="rId3"/>
          <a:stretch/>
        </p:blipFill>
        <p:spPr>
          <a:xfrm>
            <a:off x="160560" y="3174480"/>
            <a:ext cx="5134320" cy="403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927000" y="1632960"/>
            <a:ext cx="10540800" cy="315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Oblikovanje na plohi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Crta, točka, ploha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Motiv: krasopis ili kaligrafija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Tehnika: crni tuš + tempera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Google Shape;302;p22" descr=""/>
          <p:cNvPicPr/>
          <p:nvPr/>
        </p:nvPicPr>
        <p:blipFill>
          <a:blip r:embed="rId1"/>
          <a:stretch/>
        </p:blipFill>
        <p:spPr>
          <a:xfrm>
            <a:off x="9211320" y="933120"/>
            <a:ext cx="2151000" cy="429192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303;p22" descr=""/>
          <p:cNvPicPr/>
          <p:nvPr/>
        </p:nvPicPr>
        <p:blipFill>
          <a:blip r:embed="rId2"/>
          <a:stretch/>
        </p:blipFill>
        <p:spPr>
          <a:xfrm>
            <a:off x="966600" y="789480"/>
            <a:ext cx="2742840" cy="3880080"/>
          </a:xfrm>
          <a:prstGeom prst="rect">
            <a:avLst/>
          </a:prstGeom>
          <a:ln>
            <a:noFill/>
          </a:ln>
        </p:spPr>
      </p:pic>
      <p:pic>
        <p:nvPicPr>
          <p:cNvPr id="138" name="Google Shape;304;p22" descr=""/>
          <p:cNvPicPr/>
          <p:nvPr/>
        </p:nvPicPr>
        <p:blipFill>
          <a:blip r:embed="rId3"/>
          <a:stretch/>
        </p:blipFill>
        <p:spPr>
          <a:xfrm>
            <a:off x="6958080" y="3947400"/>
            <a:ext cx="2742840" cy="20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5920" y="905760"/>
            <a:ext cx="10514160" cy="475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Od početka čovjekove pisane komunikacije do danas postojale su različite vrste pisma: slikovno, pojmovno, slogovno, alfabet... 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310;p23" descr=""/>
          <p:cNvPicPr/>
          <p:nvPr/>
        </p:nvPicPr>
        <p:blipFill>
          <a:blip r:embed="rId1"/>
          <a:stretch/>
        </p:blipFill>
        <p:spPr>
          <a:xfrm>
            <a:off x="3468600" y="1744560"/>
            <a:ext cx="2921400" cy="187344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311;p23" descr=""/>
          <p:cNvPicPr/>
          <p:nvPr/>
        </p:nvPicPr>
        <p:blipFill>
          <a:blip r:embed="rId2"/>
          <a:stretch/>
        </p:blipFill>
        <p:spPr>
          <a:xfrm>
            <a:off x="6773760" y="2549520"/>
            <a:ext cx="1824480" cy="277668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312;p23" descr=""/>
          <p:cNvPicPr/>
          <p:nvPr/>
        </p:nvPicPr>
        <p:blipFill>
          <a:blip r:embed="rId3"/>
          <a:stretch/>
        </p:blipFill>
        <p:spPr>
          <a:xfrm>
            <a:off x="8982360" y="2114280"/>
            <a:ext cx="2751480" cy="321192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313;p23" descr=""/>
          <p:cNvPicPr/>
          <p:nvPr/>
        </p:nvPicPr>
        <p:blipFill>
          <a:blip r:embed="rId4"/>
          <a:stretch/>
        </p:blipFill>
        <p:spPr>
          <a:xfrm>
            <a:off x="392040" y="2377800"/>
            <a:ext cx="2692440" cy="210204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314;p23" descr=""/>
          <p:cNvPicPr/>
          <p:nvPr/>
        </p:nvPicPr>
        <p:blipFill>
          <a:blip r:embed="rId5"/>
          <a:stretch/>
        </p:blipFill>
        <p:spPr>
          <a:xfrm>
            <a:off x="3468600" y="3716640"/>
            <a:ext cx="2921400" cy="193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88120" y="861120"/>
            <a:ext cx="9914400" cy="196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8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 starim kulturama, posebni su se ljudi (pisari) cijeli život bavili samo pisanjem. Tako je nastala kaligrafija.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Kaligrafija ili krasopis je umjetnost lijepog pisanja rukom uz pomoć pera, kista i tinte ili nekog drugog pribora za pisanje.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Osoba koja se bavi krasopisom zove se krasopisac ili kaligraf.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oogle Shape;320;p24" descr=""/>
          <p:cNvPicPr/>
          <p:nvPr/>
        </p:nvPicPr>
        <p:blipFill>
          <a:blip r:embed="rId1"/>
          <a:stretch/>
        </p:blipFill>
        <p:spPr>
          <a:xfrm rot="595800">
            <a:off x="8144640" y="3126240"/>
            <a:ext cx="1766880" cy="26308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47" name="Google Shape;321;p24" descr=""/>
          <p:cNvPicPr/>
          <p:nvPr/>
        </p:nvPicPr>
        <p:blipFill>
          <a:blip r:embed="rId2"/>
          <a:stretch/>
        </p:blipFill>
        <p:spPr>
          <a:xfrm>
            <a:off x="1310760" y="3080880"/>
            <a:ext cx="2095200" cy="24476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48" name="Google Shape;322;p24" descr=""/>
          <p:cNvPicPr/>
          <p:nvPr/>
        </p:nvPicPr>
        <p:blipFill>
          <a:blip r:embed="rId3"/>
          <a:stretch/>
        </p:blipFill>
        <p:spPr>
          <a:xfrm rot="602400">
            <a:off x="3443040" y="3126960"/>
            <a:ext cx="2433960" cy="16714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49" name="Google Shape;323;p24" descr=""/>
          <p:cNvPicPr/>
          <p:nvPr/>
        </p:nvPicPr>
        <p:blipFill>
          <a:blip r:embed="rId4"/>
          <a:stretch/>
        </p:blipFill>
        <p:spPr>
          <a:xfrm>
            <a:off x="5998680" y="2820600"/>
            <a:ext cx="1798560" cy="249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60040" y="731520"/>
            <a:ext cx="10644840" cy="209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Sve veći broj ljudi počeo je pisati, opismenjavati se, pohađati škole,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a pismo je postalo jednostavnije. 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Pronalaskom Gutenbergova tiskarskog stroja knjige se počinju tiskati,</a:t>
            </a:r>
            <a:br/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a broj krasopisaca se smanjuje.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 današnje digitalizirano doba, većina ljudi piše na računalu.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oogle Shape;329;p25" descr=""/>
          <p:cNvPicPr/>
          <p:nvPr/>
        </p:nvPicPr>
        <p:blipFill>
          <a:blip r:embed="rId1"/>
          <a:stretch/>
        </p:blipFill>
        <p:spPr>
          <a:xfrm>
            <a:off x="2638800" y="3083760"/>
            <a:ext cx="1998360" cy="258948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330;p25" descr=""/>
          <p:cNvPicPr/>
          <p:nvPr/>
        </p:nvPicPr>
        <p:blipFill>
          <a:blip r:embed="rId2"/>
          <a:stretch/>
        </p:blipFill>
        <p:spPr>
          <a:xfrm>
            <a:off x="5368680" y="3506040"/>
            <a:ext cx="2246760" cy="1744920"/>
          </a:xfrm>
          <a:prstGeom prst="rect">
            <a:avLst/>
          </a:prstGeom>
          <a:ln>
            <a:noFill/>
          </a:ln>
        </p:spPr>
      </p:pic>
      <p:pic>
        <p:nvPicPr>
          <p:cNvPr id="153" name="Google Shape;331;p25" descr=""/>
          <p:cNvPicPr/>
          <p:nvPr/>
        </p:nvPicPr>
        <p:blipFill>
          <a:blip r:embed="rId3"/>
          <a:stretch/>
        </p:blipFill>
        <p:spPr>
          <a:xfrm>
            <a:off x="8155440" y="3540600"/>
            <a:ext cx="2733480" cy="16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796320" y="712080"/>
            <a:ext cx="10540800" cy="524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Pisanje rukom nije izgubilo svoju čaroliju. 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Veličina, oblik slova, čak i kut pod kojim pišemo mnogo nam govori o osobi koja je napisala pismo. 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Krasopis govori da smo se jako trudili, da nam je do nekoga stalo, a pri tom pazimo na točnost, jasnoću i urednost.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337;p26" descr=""/>
          <p:cNvPicPr/>
          <p:nvPr/>
        </p:nvPicPr>
        <p:blipFill>
          <a:blip r:embed="rId1"/>
          <a:stretch/>
        </p:blipFill>
        <p:spPr>
          <a:xfrm>
            <a:off x="2435400" y="2976480"/>
            <a:ext cx="3630960" cy="23900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  <p:pic>
        <p:nvPicPr>
          <p:cNvPr id="156" name="Google Shape;338;p26" descr=""/>
          <p:cNvPicPr/>
          <p:nvPr/>
        </p:nvPicPr>
        <p:blipFill>
          <a:blip r:embed="rId2"/>
          <a:stretch/>
        </p:blipFill>
        <p:spPr>
          <a:xfrm rot="703200">
            <a:off x="6819840" y="2896920"/>
            <a:ext cx="1593360" cy="28882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889470" dist="50432" kx="195000" ky="145000" rotWithShape="0">
              <a:srgbClr val="000000">
                <a:alpha val="3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87760" y="528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hr-HR" sz="4800" spc="-1" strike="noStrike">
                <a:solidFill>
                  <a:srgbClr val="ffc000"/>
                </a:solidFill>
                <a:latin typeface="Quattrocento Sans"/>
                <a:ea typeface="Quattrocento Sans"/>
              </a:rPr>
              <a:t>Pogledajte kako kaligrafija može biti zanimljiv hobi.</a:t>
            </a:r>
            <a:endParaRPr b="0" lang="hr-H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87760" y="2042280"/>
            <a:ext cx="10540800" cy="3872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1"/>
              </a:rPr>
              <a:t>https://</a:t>
            </a: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2"/>
              </a:rPr>
              <a:t>www.youtube.com/watch?v=Z9PD7lO66Jg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3"/>
              </a:rPr>
              <a:t>https://</a:t>
            </a: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4"/>
              </a:rPr>
              <a:t>www.youtube.com/watch?v=lXfBdNfyC74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5"/>
              </a:rPr>
              <a:t>https://</a:t>
            </a: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6"/>
              </a:rPr>
              <a:t>www.youtube.com/watch?v=MxmBxgnHNBI&amp;t=92s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7"/>
              </a:rPr>
              <a:t>https://</a:t>
            </a: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8"/>
              </a:rPr>
              <a:t>www.youtube.com/watch?v=p9wCB95TbW0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Noto Sans Symbols"/>
              <a:buChar char="▪"/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9"/>
              </a:rPr>
              <a:t>https://www.youtube.com/watch?v=SK1ZqftWtBw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90000"/>
              </a:lnSpc>
              <a:spcBef>
                <a:spcPts val="1001"/>
              </a:spcBef>
            </a:pPr>
            <a:r>
              <a:rPr b="1" lang="hr-HR" sz="3000" spc="-1" strike="noStrike">
                <a:solidFill>
                  <a:srgbClr val="c00000"/>
                </a:solidFill>
                <a:latin typeface="Quattrocento Sans"/>
                <a:ea typeface="Quattrocento Sans"/>
              </a:rPr>
              <a:t>Ako vas zanima više na internetu možete pronaći puno videa kako pisati krasopisom ili kaligrafijom.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98200" y="236520"/>
            <a:ext cx="107798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hr-HR" sz="6000" spc="-1" strike="noStrike">
                <a:solidFill>
                  <a:srgbClr val="bf9000"/>
                </a:solidFill>
                <a:latin typeface="Calibri"/>
                <a:ea typeface="Calibri"/>
              </a:rPr>
              <a:t>Zadatak – kaligrafija ili krasopis</a:t>
            </a:r>
            <a:endParaRPr b="0" lang="hr-H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66480" y="1362960"/>
            <a:ext cx="4883040" cy="4556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80000"/>
              </a:lnSpc>
            </a:pPr>
            <a:r>
              <a:rPr b="0" lang="hr-HR" sz="3000" spc="-1" strike="noStrike">
                <a:solidFill>
                  <a:srgbClr val="000000"/>
                </a:solidFill>
                <a:latin typeface="Calibri"/>
                <a:ea typeface="Calibri"/>
              </a:rPr>
              <a:t>Pribor: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list papira iz mape, deblji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olovka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crni tuš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tempera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5700240" y="1335240"/>
            <a:ext cx="5841000" cy="4726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80000"/>
              </a:lnSpc>
            </a:pPr>
            <a:r>
              <a:rPr b="0" lang="hr-HR" sz="3000" spc="-1" strike="noStrike">
                <a:solidFill>
                  <a:srgbClr val="000000"/>
                </a:solidFill>
                <a:latin typeface="Calibri"/>
                <a:ea typeface="Calibri"/>
              </a:rPr>
              <a:t>Postupak: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Calibri"/>
                <a:ea typeface="Calibri"/>
              </a:rPr>
              <a:t>- na papiru olovkom skicirajte slova, tako da budu pisana kaligrafskom abecedom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Calibri"/>
                <a:ea typeface="Calibri"/>
              </a:rPr>
              <a:t>- u radu se koristite različitim vrstama točaka i crta, prema toku i karakteru: deblja, tanja, ravna, zakrivljena…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Calibri"/>
                <a:ea typeface="Calibri"/>
              </a:rPr>
              <a:t>- prva slova možete ukrasiti po volji, minijaturom i obojiti temperom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Google Shape;346;p27" descr=""/>
          <p:cNvPicPr/>
          <p:nvPr/>
        </p:nvPicPr>
        <p:blipFill>
          <a:blip r:embed="rId1"/>
          <a:stretch/>
        </p:blipFill>
        <p:spPr>
          <a:xfrm>
            <a:off x="1882080" y="3983400"/>
            <a:ext cx="2779560" cy="164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136520" y="992880"/>
            <a:ext cx="9451080" cy="479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Kako treba izgledati vaš likovni rad: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Vaše ime, npr.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                                        </a:t>
            </a:r>
            <a:r>
              <a:rPr b="1" lang="hr-HR" sz="7200" spc="-1" strike="noStrike">
                <a:solidFill>
                  <a:srgbClr val="ff0000"/>
                </a:solidFill>
                <a:latin typeface="Pinyon Script"/>
                <a:ea typeface="Pinyon Script"/>
              </a:rPr>
              <a:t>M</a:t>
            </a:r>
            <a:r>
              <a:rPr b="1" lang="hr-HR" sz="7200" spc="-1" strike="noStrike">
                <a:solidFill>
                  <a:srgbClr val="000000"/>
                </a:solidFill>
                <a:latin typeface="Pinyon Script"/>
                <a:ea typeface="Pinyon Script"/>
              </a:rPr>
              <a:t>aja</a:t>
            </a:r>
            <a:endParaRPr b="0" lang="hr-HR" sz="7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7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 rot="1629000">
            <a:off x="4795560" y="2791080"/>
            <a:ext cx="416880" cy="737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3"/>
          <p:cNvSpPr/>
          <p:nvPr/>
        </p:nvSpPr>
        <p:spPr>
          <a:xfrm rot="19806000">
            <a:off x="6609240" y="2807280"/>
            <a:ext cx="416880" cy="737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1114920" y="3867840"/>
            <a:ext cx="4555440" cy="1187640"/>
          </a:xfrm>
          <a:prstGeom prst="rect">
            <a:avLst/>
          </a:prstGeom>
          <a:noFill/>
          <a:ln cap="rnd" w="76320">
            <a:solidFill>
              <a:srgbClr val="ffff0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Prvo slovo dodatno ukrasite po želji.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5975640" y="3867840"/>
            <a:ext cx="5349600" cy="1736280"/>
          </a:xfrm>
          <a:prstGeom prst="rect">
            <a:avLst/>
          </a:prstGeom>
          <a:noFill/>
          <a:ln cap="rnd" w="76320">
            <a:solidFill>
              <a:srgbClr val="00b050"/>
            </a:solidFill>
            <a:prstDash val="lg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Ostala slova neka budu  napisana kaligrafijom ili krasopisom. </a:t>
            </a: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LibreOffice/6.2.5.2$Windows_X86_64 LibreOffice_project/1ec314fa52f458adc18c4f025c545a4e8b22c159</Application>
  <Words>228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  <dc:creator>Tatjana</dc:creator>
  <dc:description/>
  <dc:language>hr-HR</dc:language>
  <cp:lastModifiedBy>Windows User</cp:lastModifiedBy>
  <dcterms:modified xsi:type="dcterms:W3CDTF">2020-05-12T09:40:50Z</dcterms:modified>
  <cp:revision>13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0x01010048CD10F59D587A4AA3026165A57E4632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