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sr-Latn-RS" sz="6000" spc="-1" strike="noStrike">
                <a:solidFill>
                  <a:srgbClr val="000000"/>
                </a:solidFill>
                <a:latin typeface="Calibri Light"/>
              </a:rPr>
              <a:t>Kliknite da biste uredili stil naslova matrice</a:t>
            </a:r>
            <a:endParaRPr b="0" lang="sr-Latn-R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D5A7244A-0227-4D1F-86FB-EE883881A5DD}" type="datetime">
              <a:rPr b="0" lang="hr-HR" sz="1200" spc="-1" strike="noStrike">
                <a:solidFill>
                  <a:srgbClr val="8b8b8b"/>
                </a:solidFill>
                <a:latin typeface="Calibri"/>
              </a:rPr>
              <a:t>28.04.20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95E8DE7-4385-4866-9216-846EFC84B0D3}" type="slidenum">
              <a:rPr b="0" lang="hr-H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800" spc="-1" strike="noStrike">
                <a:solidFill>
                  <a:srgbClr val="000000"/>
                </a:solidFill>
                <a:latin typeface="Calibri"/>
              </a:rPr>
              <a:t>Kliknite za uređivanje oblika teksta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Druga razina konture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Treća razina konture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Četvrta razina kontura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Peta razina kontura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Šesta razina kontura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Sedma razina konture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4400" spc="-1" strike="noStrike">
                <a:solidFill>
                  <a:srgbClr val="000000"/>
                </a:solidFill>
                <a:latin typeface="Calibri Light"/>
              </a:rPr>
              <a:t>Kliknite da biste uredili stil naslova matrice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000000"/>
                </a:solidFill>
                <a:latin typeface="Calibri"/>
              </a:rPr>
              <a:t>Kliknite da biste uredili matrice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Druga razina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Treća razina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Četvrta razina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Peta razina stilove teksta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0B8AEFAA-0414-43BE-9C0E-A0CE41AB8E27}" type="datetime">
              <a:rPr b="0" lang="hr-HR" sz="1200" spc="-1" strike="noStrike">
                <a:solidFill>
                  <a:srgbClr val="8b8b8b"/>
                </a:solidFill>
                <a:latin typeface="Calibri"/>
              </a:rPr>
              <a:t>28.04.20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3B7FAC4-F87E-45F0-B227-DA31011C5FDC}" type="slidenum">
              <a:rPr b="0" lang="hr-H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GohdlR7pwfA" TargetMode="External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3" name="Slika 3" descr=""/>
          <p:cNvPicPr/>
          <p:nvPr/>
        </p:nvPicPr>
        <p:blipFill>
          <a:blip r:embed="rId1">
            <a:alphaModFix amt="50000"/>
          </a:blip>
          <a:srcRect l="0" t="7022" r="0" b="871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84" name="TextShape 2"/>
          <p:cNvSpPr txBox="1"/>
          <p:nvPr/>
        </p:nvSpPr>
        <p:spPr>
          <a:xfrm>
            <a:off x="1523880" y="1122480"/>
            <a:ext cx="9143640" cy="29001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sr-Latn-RS" sz="6000" spc="-1" strike="noStrike">
                <a:solidFill>
                  <a:srgbClr val="ffffff"/>
                </a:solidFill>
                <a:latin typeface="Calibri Light"/>
              </a:rPr>
              <a:t>Kako se potaknuti na učenje?</a:t>
            </a:r>
            <a:endParaRPr b="0" lang="sr-Latn-R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TextShape 3"/>
          <p:cNvSpPr txBox="1"/>
          <p:nvPr/>
        </p:nvSpPr>
        <p:spPr>
          <a:xfrm>
            <a:off x="1523880" y="4159440"/>
            <a:ext cx="9143640" cy="1098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hr-HR" sz="2400" spc="-1" strike="noStrike">
                <a:solidFill>
                  <a:srgbClr val="ffffff"/>
                </a:solidFill>
                <a:latin typeface="Calibri"/>
              </a:rPr>
              <a:t>Onda kada ti se ne da…</a:t>
            </a:r>
            <a:endParaRPr b="0" lang="hr-H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4400" spc="-1" strike="noStrike">
                <a:solidFill>
                  <a:srgbClr val="000000"/>
                </a:solidFill>
                <a:latin typeface="Calibri Light"/>
              </a:rPr>
              <a:t>I za kraj…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000000"/>
                </a:solidFill>
                <a:latin typeface="Calibri"/>
              </a:rPr>
              <a:t>Zapamti učenje ne mora biti mučenje!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000000"/>
                </a:solidFill>
                <a:latin typeface="Calibri"/>
              </a:rPr>
              <a:t>Pogledaj što naš Boris ima za reći o tome kako se potaknuti na učenje: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800" spc="-1" strike="noStrike" u="sng">
                <a:solidFill>
                  <a:srgbClr val="0563c1"/>
                </a:solidFill>
                <a:uFillTx/>
                <a:latin typeface="Calibri"/>
                <a:hlinkClick r:id="rId1"/>
              </a:rPr>
              <a:t>https://www.youtube.com/watch?v=GohdlR7pwfA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80960" y="3753000"/>
            <a:ext cx="3290400" cy="24523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sr-Latn-RS" sz="3600" spc="-1" strike="noStrike">
                <a:solidFill>
                  <a:srgbClr val="000000"/>
                </a:solidFill>
                <a:latin typeface="Calibri Light"/>
              </a:rPr>
              <a:t>Kako se potaknuti na učenje?</a:t>
            </a:r>
            <a:endParaRPr b="0" lang="sr-Latn-RS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7" name="Slika 4" descr=""/>
          <p:cNvPicPr/>
          <p:nvPr/>
        </p:nvPicPr>
        <p:blipFill>
          <a:blip r:embed="rId1"/>
          <a:srcRect l="0" t="18888" r="0" b="8217"/>
          <a:stretch/>
        </p:blipFill>
        <p:spPr>
          <a:xfrm>
            <a:off x="0" y="0"/>
            <a:ext cx="12191760" cy="3710160"/>
          </a:xfrm>
          <a:prstGeom prst="rect">
            <a:avLst/>
          </a:prstGeom>
          <a:ln>
            <a:noFill/>
          </a:ln>
        </p:spPr>
      </p:pic>
      <p:sp>
        <p:nvSpPr>
          <p:cNvPr id="88" name="TextShape 2"/>
          <p:cNvSpPr txBox="1"/>
          <p:nvPr/>
        </p:nvSpPr>
        <p:spPr>
          <a:xfrm>
            <a:off x="4223880" y="3589560"/>
            <a:ext cx="7485120" cy="31417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Kada nas nešto zanima nije nam teško učiti.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Ali neke stvari koje učiš u školi te možda baš i ne zanimaju previše ili ti se možda čine preteške.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Postoje načini da se potakneš na učenje i onda kada te to što učiš ne zanima previše.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lika 3" descr=""/>
          <p:cNvPicPr/>
          <p:nvPr/>
        </p:nvPicPr>
        <p:blipFill>
          <a:blip r:embed="rId1"/>
          <a:srcRect l="0" t="20350" r="0" b="11470"/>
          <a:stretch/>
        </p:blipFill>
        <p:spPr>
          <a:xfrm>
            <a:off x="78840" y="-9180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90" name="CustomShape 1"/>
          <p:cNvSpPr/>
          <p:nvPr/>
        </p:nvSpPr>
        <p:spPr>
          <a:xfrm flipH="1">
            <a:off x="-720" y="998280"/>
            <a:ext cx="6016680" cy="5859360"/>
          </a:xfrm>
          <a:custGeom>
            <a:avLst/>
            <a:gdLst/>
            <a:ahLst/>
            <a:rect l="l" t="t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7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TextShape 2"/>
          <p:cNvSpPr txBox="1"/>
          <p:nvPr/>
        </p:nvSpPr>
        <p:spPr>
          <a:xfrm>
            <a:off x="720000" y="1693800"/>
            <a:ext cx="4203720" cy="1342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sr-Latn-RS" sz="3600" spc="-1" strike="noStrike">
                <a:solidFill>
                  <a:srgbClr val="000000"/>
                </a:solidFill>
                <a:latin typeface="Calibri Light"/>
              </a:rPr>
              <a:t>Zašto učimo?</a:t>
            </a:r>
            <a:endParaRPr b="0" lang="sr-Latn-R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Line 3"/>
          <p:cNvSpPr/>
          <p:nvPr/>
        </p:nvSpPr>
        <p:spPr>
          <a:xfrm>
            <a:off x="2286720" y="3336840"/>
            <a:ext cx="935640" cy="0"/>
          </a:xfrm>
          <a:prstGeom prst="line">
            <a:avLst/>
          </a:prstGeom>
          <a:ln w="25560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TextShape 4"/>
          <p:cNvSpPr txBox="1"/>
          <p:nvPr/>
        </p:nvSpPr>
        <p:spPr>
          <a:xfrm>
            <a:off x="525600" y="2910240"/>
            <a:ext cx="4592520" cy="3855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Možemo učiti iz različitih razloga: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Zato što nas nešto zanima i želimo znati više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Zato što nam je to znanje korisno (iako nas možda ne zanima previše)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Zato što želimo biti uspješni (npr. dobiti dobru ocjenu)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lika 3" descr=""/>
          <p:cNvPicPr/>
          <p:nvPr/>
        </p:nvPicPr>
        <p:blipFill>
          <a:blip r:embed="rId1"/>
          <a:srcRect l="104" t="0" r="340" b="0"/>
          <a:stretch/>
        </p:blipFill>
        <p:spPr>
          <a:xfrm>
            <a:off x="-78840" y="49896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95" name="CustomShape 1"/>
          <p:cNvSpPr/>
          <p:nvPr/>
        </p:nvSpPr>
        <p:spPr>
          <a:xfrm flipH="1">
            <a:off x="-720" y="998280"/>
            <a:ext cx="6016680" cy="5859360"/>
          </a:xfrm>
          <a:custGeom>
            <a:avLst/>
            <a:gdLst/>
            <a:ahLst/>
            <a:rect l="l" t="t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7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TextShape 2"/>
          <p:cNvSpPr txBox="1"/>
          <p:nvPr/>
        </p:nvSpPr>
        <p:spPr>
          <a:xfrm>
            <a:off x="756720" y="1143720"/>
            <a:ext cx="4203720" cy="1342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sr-Latn-RS" sz="3600" spc="-1" strike="noStrike">
                <a:solidFill>
                  <a:srgbClr val="000000"/>
                </a:solidFill>
                <a:latin typeface="Calibri Light"/>
              </a:rPr>
              <a:t>Kako započeti s učenjem?</a:t>
            </a:r>
            <a:endParaRPr b="0" lang="sr-Latn-R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Line 3"/>
          <p:cNvSpPr/>
          <p:nvPr/>
        </p:nvSpPr>
        <p:spPr>
          <a:xfrm>
            <a:off x="2286720" y="3336840"/>
            <a:ext cx="935640" cy="0"/>
          </a:xfrm>
          <a:prstGeom prst="line">
            <a:avLst/>
          </a:prstGeom>
          <a:ln w="25560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TextShape 4"/>
          <p:cNvSpPr txBox="1"/>
          <p:nvPr/>
        </p:nvSpPr>
        <p:spPr>
          <a:xfrm>
            <a:off x="78840" y="2632320"/>
            <a:ext cx="6463440" cy="41263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Nemoj ostavljati učenje za zadnji tren.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Odredi vrijeme za učenje i drži se svog rasporeda (npr. od 3 do pola 4 učim prirodu, onda uzmem pauzu 10 minuta pa pišem zadaću iz matematike).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Organiziraj prostor za učenje tako da imaš mir (npr. makni mobitel i isključi TV da te ne ometaju).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Makni s radnog stola sve što ti u tom trenu ne treba.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Napravi PLAN i CILJ  učenja!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lika 3" descr=""/>
          <p:cNvPicPr/>
          <p:nvPr/>
        </p:nvPicPr>
        <p:blipFill>
          <a:blip r:embed="rId1"/>
          <a:srcRect l="0" t="28705" r="0" b="15051"/>
          <a:stretch/>
        </p:blipFill>
        <p:spPr>
          <a:xfrm>
            <a:off x="0" y="-1152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00" name="CustomShape 1"/>
          <p:cNvSpPr/>
          <p:nvPr/>
        </p:nvSpPr>
        <p:spPr>
          <a:xfrm flipH="1">
            <a:off x="-720" y="998280"/>
            <a:ext cx="6016680" cy="5859360"/>
          </a:xfrm>
          <a:custGeom>
            <a:avLst/>
            <a:gdLst/>
            <a:ahLst/>
            <a:rect l="l" t="t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7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TextShape 2"/>
          <p:cNvSpPr txBox="1"/>
          <p:nvPr/>
        </p:nvSpPr>
        <p:spPr>
          <a:xfrm>
            <a:off x="709560" y="1914120"/>
            <a:ext cx="4203720" cy="1342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sr-Latn-RS" sz="3600" spc="-1" strike="noStrike">
                <a:solidFill>
                  <a:srgbClr val="000000"/>
                </a:solidFill>
                <a:latin typeface="Calibri Light"/>
              </a:rPr>
              <a:t>Planiraj svoje učenje</a:t>
            </a:r>
            <a:endParaRPr b="0" lang="sr-Latn-R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Line 3"/>
          <p:cNvSpPr/>
          <p:nvPr/>
        </p:nvSpPr>
        <p:spPr>
          <a:xfrm>
            <a:off x="2286720" y="3336840"/>
            <a:ext cx="935640" cy="0"/>
          </a:xfrm>
          <a:prstGeom prst="line">
            <a:avLst/>
          </a:prstGeom>
          <a:ln w="25560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" name="TextShape 4"/>
          <p:cNvSpPr txBox="1"/>
          <p:nvPr/>
        </p:nvSpPr>
        <p:spPr>
          <a:xfrm>
            <a:off x="525600" y="3417480"/>
            <a:ext cx="4592520" cy="3440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Započni učenje sa lakšim ili zanimljivijim zadacima.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Zatim nastavi s težim ili manje zanimljivim zadacima (oni koji ti se najviše ne daju raditi).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Za kraj ostavi najzanimljivije zadatke, one iz predmeta koji voliš.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lika 3" descr=""/>
          <p:cNvPicPr/>
          <p:nvPr/>
        </p:nvPicPr>
        <p:blipFill>
          <a:blip r:embed="rId1"/>
          <a:srcRect l="3817" t="0" r="2850" b="0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05" name="CustomShape 1"/>
          <p:cNvSpPr/>
          <p:nvPr/>
        </p:nvSpPr>
        <p:spPr>
          <a:xfrm flipH="1">
            <a:off x="-720" y="998280"/>
            <a:ext cx="6016680" cy="5859360"/>
          </a:xfrm>
          <a:custGeom>
            <a:avLst/>
            <a:gdLst/>
            <a:ahLst/>
            <a:rect l="l" t="t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7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TextShape 2"/>
          <p:cNvSpPr txBox="1"/>
          <p:nvPr/>
        </p:nvSpPr>
        <p:spPr>
          <a:xfrm>
            <a:off x="709560" y="1914120"/>
            <a:ext cx="4203720" cy="1342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sr-Latn-RS" sz="3600" spc="-1" strike="noStrike">
                <a:solidFill>
                  <a:srgbClr val="000000"/>
                </a:solidFill>
                <a:latin typeface="Calibri Light"/>
              </a:rPr>
              <a:t>Odredi si nagradu za kraj učenja</a:t>
            </a:r>
            <a:endParaRPr b="0" lang="sr-Latn-R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Line 3"/>
          <p:cNvSpPr/>
          <p:nvPr/>
        </p:nvSpPr>
        <p:spPr>
          <a:xfrm>
            <a:off x="2286720" y="3336840"/>
            <a:ext cx="935640" cy="0"/>
          </a:xfrm>
          <a:prstGeom prst="line">
            <a:avLst/>
          </a:prstGeom>
          <a:ln w="25560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TextShape 4"/>
          <p:cNvSpPr txBox="1"/>
          <p:nvPr/>
        </p:nvSpPr>
        <p:spPr>
          <a:xfrm>
            <a:off x="226080" y="3026160"/>
            <a:ext cx="5646240" cy="36759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Nagrada je nešto što tebe veseli!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Nazvat ću prijatelja/prijateljicu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Igrat ću igricu na mobitelu/tabletu…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Pogledat ću crtić ili seriju koju volim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Pojest ću fini kolač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Poigrat ću se s kućnim ljubimcem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Razmisli što bi ti još mogla biti nagrada za učenje?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lika 3" descr=""/>
          <p:cNvPicPr/>
          <p:nvPr/>
        </p:nvPicPr>
        <p:blipFill>
          <a:blip r:embed="rId1"/>
          <a:srcRect l="0" t="19645" r="0" b="0"/>
          <a:stretch/>
        </p:blipFill>
        <p:spPr>
          <a:xfrm>
            <a:off x="0" y="-9180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10" name="CustomShape 1"/>
          <p:cNvSpPr/>
          <p:nvPr/>
        </p:nvSpPr>
        <p:spPr>
          <a:xfrm flipH="1">
            <a:off x="-720" y="998280"/>
            <a:ext cx="6016680" cy="5859360"/>
          </a:xfrm>
          <a:custGeom>
            <a:avLst/>
            <a:gdLst/>
            <a:ahLst/>
            <a:rect l="l" t="t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7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TextShape 2"/>
          <p:cNvSpPr txBox="1"/>
          <p:nvPr/>
        </p:nvSpPr>
        <p:spPr>
          <a:xfrm>
            <a:off x="709560" y="1914120"/>
            <a:ext cx="4203720" cy="1342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sr-Latn-RS" sz="3600" spc="-1" strike="noStrike">
                <a:solidFill>
                  <a:srgbClr val="000000"/>
                </a:solidFill>
                <a:latin typeface="Calibri Light"/>
              </a:rPr>
              <a:t>Kako ne odustati od učenja?</a:t>
            </a:r>
            <a:endParaRPr b="0" lang="sr-Latn-R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Line 3"/>
          <p:cNvSpPr/>
          <p:nvPr/>
        </p:nvSpPr>
        <p:spPr>
          <a:xfrm>
            <a:off x="2286720" y="3336840"/>
            <a:ext cx="935640" cy="0"/>
          </a:xfrm>
          <a:prstGeom prst="line">
            <a:avLst/>
          </a:prstGeom>
          <a:ln w="25560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TextShape 4"/>
          <p:cNvSpPr txBox="1"/>
          <p:nvPr/>
        </p:nvSpPr>
        <p:spPr>
          <a:xfrm>
            <a:off x="525600" y="3417480"/>
            <a:ext cx="4592520" cy="26193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Za svaki zadatak postavi jasan cilj i rasporedi ga u manje korake.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Odredi malu nagradu za svaki napravljeni korak (npr. pojest ću kockicu čokolade).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655200" y="365040"/>
            <a:ext cx="5119920" cy="16923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sr-Latn-RS" sz="4400" spc="-1" strike="noStrike">
                <a:solidFill>
                  <a:srgbClr val="000000"/>
                </a:solidFill>
                <a:latin typeface="Calibri Light"/>
              </a:rPr>
              <a:t>Kako ustrajati u učenju?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655200" y="2316600"/>
            <a:ext cx="4571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TextShape 3"/>
          <p:cNvSpPr txBox="1"/>
          <p:nvPr/>
        </p:nvSpPr>
        <p:spPr>
          <a:xfrm>
            <a:off x="655200" y="2575080"/>
            <a:ext cx="5119920" cy="3461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Možeš sam/a sebe bodriti: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Hajde, još samo taj zadatak i gotovo!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Još samo 5 minuta do pauze, izdrži!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Ajde da vidim koliko zadataka ću riješiti u 15 minuta!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Mogu ja to!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7" name="Slika 5" descr=""/>
          <p:cNvPicPr/>
          <p:nvPr/>
        </p:nvPicPr>
        <p:blipFill>
          <a:blip r:embed="rId1"/>
          <a:srcRect l="0" t="1519" r="0" b="12662"/>
          <a:stretch/>
        </p:blipFill>
        <p:spPr>
          <a:xfrm>
            <a:off x="5878800" y="0"/>
            <a:ext cx="63129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649080" y="629280"/>
            <a:ext cx="3651120" cy="1676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sr-Latn-RS" sz="3700" spc="-1" strike="noStrike">
                <a:solidFill>
                  <a:srgbClr val="000000"/>
                </a:solidFill>
                <a:latin typeface="Calibri Light"/>
              </a:rPr>
              <a:t>Što kada nam je učenje dosadno?</a:t>
            </a:r>
            <a:endParaRPr b="0" lang="sr-Latn-RS" sz="3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649080" y="2438280"/>
            <a:ext cx="3651120" cy="37850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Razmisli za što ti sve može koristiti to što učiš.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Poveži to što učiš s nečim što ti je zanimljivo (u školi ili u životu).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0" name="Slika 3" descr=""/>
          <p:cNvPicPr/>
          <p:nvPr/>
        </p:nvPicPr>
        <p:blipFill>
          <a:blip r:embed="rId1"/>
          <a:srcRect l="0" t="0" r="0" b="9202"/>
          <a:stretch/>
        </p:blipFill>
        <p:spPr>
          <a:xfrm>
            <a:off x="4638960" y="0"/>
            <a:ext cx="755244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Application>LibreOffice/6.2.5.2$Windows_X86_64 LibreOffice_project/1ec314fa52f458adc18c4f025c545a4e8b22c159</Application>
  <Words>443</Words>
  <Paragraphs>47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2020-04-23T09:03:03Z</dcterms:created>
  <dc:creator>lea.sipka@skole.hr</dc:creator>
  <dc:description/>
  <dc:language>hr-HR</dc:language>
  <cp:lastModifiedBy>Mirjana Peretin</cp:lastModifiedBy>
  <dcterms:modified xsi:type="dcterms:W3CDTF">2020-04-24T09:49:23Z</dcterms:modified>
  <cp:revision>2</cp:revision>
  <dc:subject/>
  <dc:title>Kako se potaknuti na učenje?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Široki zaslon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10</vt:i4>
  </property>
</Properties>
</file>