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51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15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8776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51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15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887760" y="5288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51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15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88776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451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15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87760" y="5288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58;p53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2" name="Google Shape;62;p53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3" name="Google Shape;63;p53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" name="Google Shape;64;p53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pic>
        <p:nvPicPr>
          <p:cNvPr id="5" name="Google Shape;70;p57" descr=""/>
          <p:cNvPicPr/>
          <p:nvPr/>
        </p:nvPicPr>
        <p:blipFill>
          <a:blip r:embed="rId6"/>
          <a:stretch/>
        </p:blipFill>
        <p:spPr>
          <a:xfrm>
            <a:off x="-2160" y="-30240"/>
            <a:ext cx="12192840" cy="3255120"/>
          </a:xfrm>
          <a:prstGeom prst="rect">
            <a:avLst/>
          </a:prstGeom>
          <a:ln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hr-HR" sz="60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58;p53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46" name="Google Shape;62;p53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47" name="Google Shape;63;p53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8" name="Google Shape;64;p53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Google Shape;477;p42" descr=""/>
          <p:cNvPicPr/>
          <p:nvPr/>
        </p:nvPicPr>
        <p:blipFill>
          <a:blip r:embed="rId1"/>
          <a:srcRect l="0" t="0" r="0" b="25193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6095880" y="1807920"/>
            <a:ext cx="1080000" cy="4736160"/>
          </a:xfrm>
          <a:custGeom>
            <a:avLst/>
            <a:gdLst/>
            <a:ahLst/>
            <a:rect l="l" t="t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6488640" y="1357920"/>
            <a:ext cx="687240" cy="4302720"/>
          </a:xfrm>
          <a:custGeom>
            <a:avLst/>
            <a:gdLst/>
            <a:ah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>
            <a:off x="6490440" y="1135080"/>
            <a:ext cx="408960" cy="4168800"/>
          </a:xfrm>
          <a:custGeom>
            <a:avLst/>
            <a:gdLst/>
            <a:ah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5"/>
          <p:cNvSpPr/>
          <p:nvPr/>
        </p:nvSpPr>
        <p:spPr>
          <a:xfrm>
            <a:off x="794880" y="1135080"/>
            <a:ext cx="6104880" cy="397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Shape 6"/>
          <p:cNvSpPr txBox="1"/>
          <p:nvPr/>
        </p:nvSpPr>
        <p:spPr>
          <a:xfrm>
            <a:off x="1319760" y="1445760"/>
            <a:ext cx="5436720" cy="3342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hr-HR" sz="5400" spc="-1" strike="noStrike">
                <a:solidFill>
                  <a:srgbClr val="ffffff"/>
                </a:solidFill>
                <a:latin typeface="Calibri"/>
                <a:ea typeface="Calibri"/>
              </a:rPr>
              <a:t>Kontrast toplih i hladnih boja</a:t>
            </a:r>
            <a:endParaRPr b="0" lang="hr-H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7"/>
          <p:cNvSpPr txBox="1"/>
          <p:nvPr/>
        </p:nvSpPr>
        <p:spPr>
          <a:xfrm>
            <a:off x="795600" y="5226480"/>
            <a:ext cx="5023800" cy="115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algn="r"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Motiv: zalazak sunca u more</a:t>
            </a:r>
            <a:endParaRPr b="0" lang="hr-HR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Tehnika: vodena boja (akvarel)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25960" y="3457080"/>
            <a:ext cx="2442240" cy="2705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hr-HR" sz="36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Sredstva potrebna</a:t>
            </a:r>
            <a:br/>
            <a:r>
              <a:rPr b="0" lang="hr-HR" sz="36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za rad: </a:t>
            </a:r>
            <a:br/>
            <a:endParaRPr b="0" lang="hr-H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489;p43" descr=""/>
          <p:cNvPicPr/>
          <p:nvPr/>
        </p:nvPicPr>
        <p:blipFill>
          <a:blip r:embed="rId1"/>
          <a:srcRect l="0" t="28517" r="0" b="25897"/>
          <a:stretch/>
        </p:blipFill>
        <p:spPr>
          <a:xfrm>
            <a:off x="0" y="0"/>
            <a:ext cx="12191760" cy="371016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3256920" y="3483360"/>
            <a:ext cx="3331440" cy="2452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buClr>
                <a:srgbClr val="2e82af"/>
              </a:buClr>
              <a:buFont typeface="Noto Sans Symbols"/>
              <a:buChar char="▪"/>
            </a:pPr>
            <a:r>
              <a:rPr b="0" lang="hr-HR" sz="24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papir 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24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vodene boje 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24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paleta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24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kistovi za akvarel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24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posudica s vodom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7503120" y="3637440"/>
            <a:ext cx="2492280" cy="249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87760" y="528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4000"/>
          </a:bodyPr>
          <a:p>
            <a:pPr algn="ctr">
              <a:lnSpc>
                <a:spcPct val="90000"/>
              </a:lnSpc>
            </a:pPr>
            <a:r>
              <a:rPr b="1" i="1" lang="hr-HR" sz="44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Kako slikamo vodenim bojama (akvarelom)?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1280" y="2118600"/>
            <a:ext cx="11088720" cy="3872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457200" indent="-456840">
              <a:lnSpc>
                <a:spcPct val="80000"/>
              </a:lnSpc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Slikati možemo na dva načina: </a:t>
            </a:r>
            <a:r>
              <a:rPr b="1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mokro na suho </a:t>
            </a: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i </a:t>
            </a:r>
            <a:r>
              <a:rPr b="1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mokro na mokro</a:t>
            </a: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.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8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Dio podloge (papira) smočimo tako da kist umočimo u posudicu</a:t>
            </a:r>
            <a:br/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s vodom i nanesemo na podlogu. 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8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Kist umočimo u boju i kapnemo na mokri dio papira.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8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Kod slikanja vodenom bojom, na papiru mogu ostati bjeline,</a:t>
            </a:r>
            <a:br/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za razliku od slikanja temperom.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8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Prilikom slikanja trebamo paziti na kompoziciju (smještaj objekata).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87760" y="528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Pojmovi i motivacija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87760" y="1890000"/>
            <a:ext cx="10540800" cy="3872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Ponovimo: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tople boje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hladne boje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kontrast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37800">
              <a:lnSpc>
                <a:spcPct val="90000"/>
              </a:lnSpc>
              <a:spcBef>
                <a:spcPts val="1001"/>
              </a:spcBef>
            </a:pP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Gdje se sunce nalazi noću? Kamo u sumrak zalazi?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Koje boje uočavate gledajući sunce? 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37800">
              <a:lnSpc>
                <a:spcPct val="90000"/>
              </a:lnSpc>
              <a:spcBef>
                <a:spcPts val="1001"/>
              </a:spcBef>
            </a:pP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503;p45" descr=""/>
          <p:cNvPicPr/>
          <p:nvPr/>
        </p:nvPicPr>
        <p:blipFill>
          <a:blip r:embed="rId1"/>
          <a:stretch/>
        </p:blipFill>
        <p:spPr>
          <a:xfrm>
            <a:off x="7384680" y="877320"/>
            <a:ext cx="4107960" cy="3686760"/>
          </a:xfrm>
          <a:prstGeom prst="rect">
            <a:avLst/>
          </a:prstGeom>
          <a:ln>
            <a:noFill/>
          </a:ln>
        </p:spPr>
      </p:pic>
      <p:pic>
        <p:nvPicPr>
          <p:cNvPr id="104" name="Google Shape;504;p45" descr=""/>
          <p:cNvPicPr/>
          <p:nvPr/>
        </p:nvPicPr>
        <p:blipFill>
          <a:blip r:embed="rId2"/>
          <a:stretch/>
        </p:blipFill>
        <p:spPr>
          <a:xfrm>
            <a:off x="3949200" y="1497240"/>
            <a:ext cx="3139920" cy="281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87760" y="528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PRIMJERI TOPLO-HLADNOG KONTRASTA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87760" y="1653840"/>
            <a:ext cx="10540800" cy="625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/>
          </a:bodyPr>
          <a:p>
            <a:pPr marL="114480">
              <a:lnSpc>
                <a:spcPct val="90000"/>
              </a:lnSpc>
              <a:spcBef>
                <a:spcPts val="1001"/>
              </a:spcBef>
            </a:pPr>
            <a:r>
              <a:rPr b="1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Promotrite! Koje toplo-hladne boje su u kontrastu na ovim slikama?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327680" y="5314680"/>
            <a:ext cx="4509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  <a:ea typeface="Arial"/>
              </a:rPr>
              <a:t>Andre Derain: "The Turning Road, L'Estaque", 1906.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6530400" y="2377800"/>
            <a:ext cx="3602880" cy="278280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6530400" y="5314680"/>
            <a:ext cx="3719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  <a:ea typeface="Arial"/>
              </a:rPr>
              <a:t>Vincent Van Gogh: "Noćni kafe", 1888.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110" name="Picture 5" descr=""/>
          <p:cNvPicPr/>
          <p:nvPr/>
        </p:nvPicPr>
        <p:blipFill>
          <a:blip r:embed="rId2"/>
          <a:stretch/>
        </p:blipFill>
        <p:spPr>
          <a:xfrm>
            <a:off x="1466640" y="2402640"/>
            <a:ext cx="4231440" cy="275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5608080" y="900720"/>
            <a:ext cx="759240" cy="5710680"/>
          </a:xfrm>
          <a:custGeom>
            <a:avLst/>
            <a:gdLst/>
            <a:ah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3"/>
          <p:cNvSpPr/>
          <p:nvPr/>
        </p:nvSpPr>
        <p:spPr>
          <a:xfrm>
            <a:off x="5608080" y="633240"/>
            <a:ext cx="482400" cy="5520960"/>
          </a:xfrm>
          <a:custGeom>
            <a:avLst/>
            <a:gdLst/>
            <a:ah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Google Shape;512;p46" descr=""/>
          <p:cNvPicPr/>
          <p:nvPr/>
        </p:nvPicPr>
        <p:blipFill>
          <a:blip r:embed="rId1"/>
          <a:stretch/>
        </p:blipFill>
        <p:spPr>
          <a:xfrm>
            <a:off x="644040" y="637920"/>
            <a:ext cx="5440680" cy="2638800"/>
          </a:xfrm>
          <a:prstGeom prst="rect">
            <a:avLst/>
          </a:prstGeom>
          <a:ln>
            <a:noFill/>
          </a:ln>
        </p:spPr>
      </p:pic>
      <p:pic>
        <p:nvPicPr>
          <p:cNvPr id="115" name="Google Shape;513;p46" descr=""/>
          <p:cNvPicPr/>
          <p:nvPr/>
        </p:nvPicPr>
        <p:blipFill>
          <a:blip r:embed="rId2"/>
          <a:srcRect l="0" t="17899" r="4" b="10033"/>
          <a:stretch/>
        </p:blipFill>
        <p:spPr>
          <a:xfrm>
            <a:off x="644040" y="3277080"/>
            <a:ext cx="5440680" cy="26172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6366960" y="1352160"/>
            <a:ext cx="5181840" cy="5251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TextShape 5"/>
          <p:cNvSpPr txBox="1"/>
          <p:nvPr/>
        </p:nvSpPr>
        <p:spPr>
          <a:xfrm>
            <a:off x="6793920" y="1381320"/>
            <a:ext cx="4329720" cy="154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Pojmovi i motivacija</a:t>
            </a:r>
            <a:endParaRPr b="0" lang="hr-H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 rot="10800000">
            <a:off x="644400" y="3276360"/>
            <a:ext cx="5423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fe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Shape 7"/>
          <p:cNvSpPr txBox="1"/>
          <p:nvPr/>
        </p:nvSpPr>
        <p:spPr>
          <a:xfrm>
            <a:off x="6579360" y="2532960"/>
            <a:ext cx="4893840" cy="271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Kakve boje zapažate gledajući more?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Zamislite da se sunce spustilo u more.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Naslikajte zalazak sunca u more.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8"/>
          <p:cNvSpPr/>
          <p:nvPr/>
        </p:nvSpPr>
        <p:spPr>
          <a:xfrm rot="8990400">
            <a:off x="4773960" y="2152440"/>
            <a:ext cx="538560" cy="1023480"/>
          </a:xfrm>
          <a:prstGeom prst="flowChartMerge">
            <a:avLst/>
          </a:prstGeom>
          <a:solidFill>
            <a:srgbClr val="ffff00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80960" y="3753000"/>
            <a:ext cx="3290400" cy="2452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2e82af"/>
                </a:solidFill>
                <a:latin typeface="Quattrocento Sans"/>
                <a:ea typeface="Quattrocento Sans"/>
              </a:rPr>
              <a:t>Stvaralački rad</a:t>
            </a:r>
            <a:endParaRPr b="0" lang="hr-H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Google Shape;524;p47" descr=""/>
          <p:cNvPicPr/>
          <p:nvPr/>
        </p:nvPicPr>
        <p:blipFill>
          <a:blip r:embed="rId1"/>
          <a:srcRect l="0" t="31023" r="0" b="23390"/>
          <a:stretch/>
        </p:blipFill>
        <p:spPr>
          <a:xfrm>
            <a:off x="0" y="0"/>
            <a:ext cx="12191760" cy="3710160"/>
          </a:xfrm>
          <a:prstGeom prst="rect">
            <a:avLst/>
          </a:prstGeom>
          <a:ln>
            <a:noFill/>
          </a:ln>
        </p:spPr>
      </p:pic>
      <p:sp>
        <p:nvSpPr>
          <p:cNvPr id="123" name="TextShape 2"/>
          <p:cNvSpPr txBox="1"/>
          <p:nvPr/>
        </p:nvSpPr>
        <p:spPr>
          <a:xfrm>
            <a:off x="4223880" y="3753000"/>
            <a:ext cx="7485120" cy="2452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Budite kreativni i uživajte u radu!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23DF3-17BE-427B-A8A9-A4708F2D9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D32F2-22A7-4F75-BC90-6499E240AC3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feb15741-2ad1-4cdb-a61a-d92b17366e14"/>
    <ds:schemaRef ds:uri="9e35bf89-78aa-460c-be0b-ce41932056ff"/>
  </ds:schemaRefs>
</ds:datastoreItem>
</file>

<file path=customXml/itemProps3.xml><?xml version="1.0" encoding="utf-8"?>
<ds:datastoreItem xmlns:ds="http://schemas.openxmlformats.org/officeDocument/2006/customXml" ds:itemID="{EE71C5C9-C326-47F2-BF3F-827204E0D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feb15741-2ad1-4cdb-a61a-d92b17366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Application>LibreOffice/6.2.5.2$Windows_X86_64 LibreOffice_project/1ec314fa52f458adc18c4f025c545a4e8b22c159</Application>
  <Words>150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  <dc:creator>Tatjana</dc:creator>
  <dc:description/>
  <dc:language>hr-HR</dc:language>
  <cp:lastModifiedBy>Windows User</cp:lastModifiedBy>
  <dcterms:modified xsi:type="dcterms:W3CDTF">2020-04-17T08:27:39Z</dcterms:modified>
  <cp:revision>38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0x01010048CD10F59D587A4AA3026165A57E4632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