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8.png" ContentType="image/png"/>
  <Override PartName="/ppt/media/image17.png" ContentType="image/png"/>
  <Override PartName="/ppt/media/image15.png" ContentType="image/png"/>
  <Override PartName="/ppt/media/image16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sr-Latn-RS" sz="3300" spc="-1" strike="noStrike">
                <a:solidFill>
                  <a:srgbClr val="000000"/>
                </a:solidFill>
                <a:latin typeface="Calibri Light"/>
              </a:rPr>
              <a:t>Click to </a:t>
            </a:r>
            <a:r>
              <a:rPr b="0" lang="sr-Latn-RS" sz="3300" spc="-1" strike="noStrike">
                <a:solidFill>
                  <a:srgbClr val="000000"/>
                </a:solidFill>
                <a:latin typeface="Calibri Light"/>
              </a:rPr>
              <a:t>edit </a:t>
            </a:r>
            <a:r>
              <a:rPr b="0" lang="sr-Latn-RS" sz="3300" spc="-1" strike="noStrike">
                <a:solidFill>
                  <a:srgbClr val="000000"/>
                </a:solidFill>
                <a:latin typeface="Calibri Light"/>
              </a:rPr>
              <a:t>Master </a:t>
            </a:r>
            <a:r>
              <a:rPr b="0" lang="sr-Latn-RS" sz="3300" spc="-1" strike="noStrike">
                <a:solidFill>
                  <a:srgbClr val="000000"/>
                </a:solidFill>
                <a:latin typeface="Calibri Light"/>
              </a:rPr>
              <a:t>title </a:t>
            </a:r>
            <a:r>
              <a:rPr b="0" lang="sr-Latn-RS" sz="3300" spc="-1" strike="noStrike">
                <a:solidFill>
                  <a:srgbClr val="000000"/>
                </a:solidFill>
                <a:latin typeface="Calibri Light"/>
              </a:rPr>
              <a:t>style</a:t>
            </a:r>
            <a:endParaRPr b="0" lang="sr-Latn-RS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RS" sz="2100" spc="-1" strike="noStrike">
                <a:solidFill>
                  <a:srgbClr val="000000"/>
                </a:solidFill>
                <a:latin typeface="Calibri"/>
              </a:rPr>
              <a:t>Edit Master text styles</a:t>
            </a:r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  <a:p>
            <a:pPr lvl="1" marL="514440" indent="-17100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RS" sz="1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  <a:p>
            <a:pPr lvl="2" marL="857160" indent="-17100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RS" sz="15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sr-Latn-RS" sz="1500" spc="-1" strike="noStrike">
              <a:solidFill>
                <a:srgbClr val="000000"/>
              </a:solidFill>
              <a:latin typeface="Calibri"/>
            </a:endParaRPr>
          </a:p>
          <a:p>
            <a:pPr lvl="3" marL="1200240" indent="-17100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RS" sz="135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sr-Latn-RS" sz="1350" spc="-1" strike="noStrike">
              <a:solidFill>
                <a:srgbClr val="000000"/>
              </a:solidFill>
              <a:latin typeface="Calibri"/>
            </a:endParaRPr>
          </a:p>
          <a:p>
            <a:pPr lvl="4" marL="1542960" indent="-17100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RS" sz="135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sr-Latn-RS" sz="13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CBB9F40B-F67F-40B2-9E97-AF0B9AB0A935}" type="datetime">
              <a:rPr b="0" lang="hr-HR" sz="900" spc="-1" strike="noStrike">
                <a:solidFill>
                  <a:srgbClr val="8b8b8b"/>
                </a:solidFill>
                <a:latin typeface="Calibri"/>
              </a:rPr>
              <a:t>15.04.20</a:t>
            </a:fld>
            <a:endParaRPr b="0" lang="hr-HR" sz="9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B641A3F-98D6-4A05-B129-18E833B49F94}" type="slidenum">
              <a:rPr b="0" lang="hr-HR" sz="9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hr-HR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DE1389C5-FD36-49D1-B271-CA89FEBC4F39}" type="datetime">
              <a:rPr b="0" lang="hr-HR" sz="900" spc="-1" strike="noStrike">
                <a:solidFill>
                  <a:srgbClr val="8b8b8b"/>
                </a:solidFill>
                <a:latin typeface="Calibri"/>
              </a:rPr>
              <a:t>15.04.20</a:t>
            </a:fld>
            <a:endParaRPr b="0" lang="hr-HR" sz="9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1669864-7FBC-463E-801C-157D437E7227}" type="slidenum">
              <a:rPr b="0" lang="hr-HR" sz="9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hr-HR" sz="9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sr-Latn-RS" sz="1800" spc="-1" strike="noStrike">
                <a:solidFill>
                  <a:srgbClr val="000000"/>
                </a:solidFill>
                <a:latin typeface="Calibri"/>
              </a:rPr>
              <a:t>Kliknite za </a:t>
            </a:r>
            <a:r>
              <a:rPr b="0" lang="sr-Latn-RS" sz="1800" spc="-1" strike="noStrike">
                <a:solidFill>
                  <a:srgbClr val="000000"/>
                </a:solidFill>
                <a:latin typeface="Calibri"/>
              </a:rPr>
              <a:t>uređivanje oblika </a:t>
            </a:r>
            <a:r>
              <a:rPr b="0" lang="sr-Latn-RS" sz="1800" spc="-1" strike="noStrike">
                <a:solidFill>
                  <a:srgbClr val="000000"/>
                </a:solidFill>
                <a:latin typeface="Calibri"/>
              </a:rPr>
              <a:t>naslova teksta</a:t>
            </a:r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100" spc="-1" strike="noStrike">
                <a:solidFill>
                  <a:srgbClr val="000000"/>
                </a:solidFill>
                <a:latin typeface="Calibri"/>
              </a:rPr>
              <a:t>Kliknite za uređivanje oblika teksta</a:t>
            </a:r>
            <a:endParaRPr b="0" lang="sr-Latn-RS" sz="21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RS" sz="1500" spc="-1" strike="noStrike">
                <a:solidFill>
                  <a:srgbClr val="000000"/>
                </a:solidFill>
                <a:latin typeface="Calibri"/>
              </a:rPr>
              <a:t>Druga razina konture</a:t>
            </a:r>
            <a:endParaRPr b="0" lang="sr-Latn-RS" sz="15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1350" spc="-1" strike="noStrike">
                <a:solidFill>
                  <a:srgbClr val="000000"/>
                </a:solidFill>
                <a:latin typeface="Calibri"/>
              </a:rPr>
              <a:t>Treća razina konture</a:t>
            </a:r>
            <a:endParaRPr b="0" lang="sr-Latn-RS" sz="135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RS" sz="1350" spc="-1" strike="noStrike">
                <a:solidFill>
                  <a:srgbClr val="000000"/>
                </a:solidFill>
                <a:latin typeface="Calibri"/>
              </a:rPr>
              <a:t>Četvrta razina kontura</a:t>
            </a:r>
            <a:endParaRPr b="0" lang="sr-Latn-RS" sz="135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Peta razina kontura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Šesta razina kontura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Sedma razina konture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3640" y="2277000"/>
            <a:ext cx="7886520" cy="863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sr-Latn-RS" sz="4400" spc="-1" strike="noStrike">
                <a:solidFill>
                  <a:srgbClr val="000000"/>
                </a:solidFill>
                <a:latin typeface="Calibri"/>
              </a:rPr>
              <a:t>REDOSLIJED RAČUNSKIH RADNJI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5327640" y="6093360"/>
            <a:ext cx="3816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hr-HR" sz="1800" spc="-1" strike="noStrike">
                <a:solidFill>
                  <a:srgbClr val="000000"/>
                </a:solidFill>
                <a:latin typeface="Calibri"/>
              </a:rPr>
              <a:t>2. RAZRED</a:t>
            </a:r>
            <a:endParaRPr b="0" lang="hr-HR" sz="18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sr-Latn-RS" sz="3300" spc="-1" strike="noStrike">
                <a:solidFill>
                  <a:srgbClr val="000000"/>
                </a:solidFill>
                <a:latin typeface="Times New Roman"/>
              </a:rPr>
              <a:t>8.            63 : 7 + 59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  =</a:t>
            </a:r>
            <a:endParaRPr b="0" lang="sr-Latn-RS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             </a:t>
            </a: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9 + 59 = 68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CustomShape 3"/>
          <p:cNvSpPr/>
          <p:nvPr/>
        </p:nvSpPr>
        <p:spPr>
          <a:xfrm>
            <a:off x="6300360" y="4797000"/>
            <a:ext cx="1626120" cy="120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61" dur="indefinite" restart="never" nodeType="tmRoot">
          <p:childTnLst>
            <p:seq>
              <p:cTn id="62" dur="indefinite" nodeType="mainSeq">
                <p:childTnLst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sr-Latn-RS" sz="3300" spc="-1" strike="noStrike">
                <a:solidFill>
                  <a:srgbClr val="000000"/>
                </a:solidFill>
                <a:latin typeface="Times New Roman"/>
              </a:rPr>
              <a:t>9.           12 + 7 </a:t>
            </a:r>
            <a:r>
              <a:rPr b="1" lang="sr-Latn-RS" sz="3300" spc="-1" strike="noStrike">
                <a:solidFill>
                  <a:srgbClr val="000000"/>
                </a:solidFill>
                <a:latin typeface="Tahoma"/>
                <a:ea typeface="Tahoma"/>
              </a:rPr>
              <a:t>● 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4</a:t>
            </a:r>
            <a:r>
              <a:rPr b="1" lang="sr-Latn-RS" sz="3300" spc="-1" strike="noStrike">
                <a:solidFill>
                  <a:srgbClr val="000000"/>
                </a:solidFill>
                <a:latin typeface="Tahoma"/>
                <a:ea typeface="Tahoma"/>
              </a:rPr>
              <a:t> 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=</a:t>
            </a:r>
            <a:endParaRPr b="0" lang="sr-Latn-RS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            </a:t>
            </a: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12 + 28 = 40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6300360" y="4797000"/>
            <a:ext cx="1626120" cy="120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69" dur="indefinite" restart="never" nodeType="tmRoot">
          <p:childTnLst>
            <p:seq>
              <p:cTn id="70" dur="indefinite" nodeType="mainSeq">
                <p:childTnLst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5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sr-Latn-RS" sz="3300" spc="-1" strike="noStrike">
                <a:solidFill>
                  <a:srgbClr val="000000"/>
                </a:solidFill>
                <a:latin typeface="Times New Roman"/>
              </a:rPr>
              <a:t>10.           91 – 8 </a:t>
            </a:r>
            <a:r>
              <a:rPr b="1" lang="sr-Latn-RS" sz="3300" spc="-1" strike="noStrike">
                <a:solidFill>
                  <a:srgbClr val="000000"/>
                </a:solidFill>
                <a:latin typeface="Tahoma"/>
                <a:ea typeface="Tahoma"/>
              </a:rPr>
              <a:t>● 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9</a:t>
            </a:r>
            <a:r>
              <a:rPr b="1" lang="sr-Latn-RS" sz="3300" spc="-1" strike="noStrike">
                <a:solidFill>
                  <a:srgbClr val="000000"/>
                </a:solidFill>
                <a:latin typeface="Tahoma"/>
                <a:ea typeface="Tahoma"/>
              </a:rPr>
              <a:t> 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=</a:t>
            </a:r>
            <a:endParaRPr b="0" lang="sr-Latn-RS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             </a:t>
            </a: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91 – 72 = 19 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6300360" y="4797000"/>
            <a:ext cx="1626120" cy="120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77" dur="indefinite" restart="never" nodeType="tmRoot">
          <p:childTnLst>
            <p:seq>
              <p:cTn id="78" dur="indefinite" nodeType="mainSeq">
                <p:childTnLst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3" dur="50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" dur="50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sr-Latn-RS" sz="3300" spc="-1" strike="noStrike">
                <a:solidFill>
                  <a:srgbClr val="000000"/>
                </a:solidFill>
                <a:latin typeface="Times New Roman"/>
              </a:rPr>
              <a:t>11.           47 – 81 </a:t>
            </a:r>
            <a:r>
              <a:rPr b="1" lang="sr-Latn-RS" sz="3300" spc="-1" strike="noStrike">
                <a:solidFill>
                  <a:srgbClr val="000000"/>
                </a:solidFill>
                <a:latin typeface="Tahoma"/>
                <a:ea typeface="Tahoma"/>
              </a:rPr>
              <a:t>: 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9</a:t>
            </a:r>
            <a:r>
              <a:rPr b="1" lang="sr-Latn-RS" sz="3300" spc="-1" strike="noStrike">
                <a:solidFill>
                  <a:srgbClr val="000000"/>
                </a:solidFill>
                <a:latin typeface="Tahoma"/>
                <a:ea typeface="Tahoma"/>
              </a:rPr>
              <a:t> 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=</a:t>
            </a:r>
            <a:endParaRPr b="0" lang="sr-Latn-RS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             </a:t>
            </a: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47 – 9 =38 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6300360" y="4797000"/>
            <a:ext cx="1626120" cy="120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85" dur="indefinite" restart="never" nodeType="tmRoot">
          <p:childTnLst>
            <p:seq>
              <p:cTn id="86" dur="indefinite" nodeType="mainSeq">
                <p:childTnLst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sr-Latn-RS" sz="3300" spc="-1" strike="noStrike">
                <a:solidFill>
                  <a:srgbClr val="000000"/>
                </a:solidFill>
                <a:latin typeface="Times New Roman"/>
              </a:rPr>
              <a:t>12.           (49 : 7)  </a:t>
            </a:r>
            <a:r>
              <a:rPr b="1" lang="sr-Latn-RS" sz="3300" spc="-1" strike="noStrike">
                <a:solidFill>
                  <a:srgbClr val="000000"/>
                </a:solidFill>
                <a:latin typeface="Tahoma"/>
                <a:ea typeface="Tahoma"/>
              </a:rPr>
              <a:t>● 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6 =</a:t>
            </a:r>
            <a:endParaRPr b="0" lang="sr-Latn-RS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             </a:t>
            </a: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7 </a:t>
            </a:r>
            <a:r>
              <a:rPr b="1" lang="sr-Latn-RS" sz="4400" spc="-1" strike="noStrike">
                <a:solidFill>
                  <a:srgbClr val="000000"/>
                </a:solidFill>
                <a:latin typeface="Tahoma"/>
                <a:ea typeface="Tahoma"/>
              </a:rPr>
              <a:t>●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6300360" y="4797000"/>
            <a:ext cx="1626120" cy="120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93" dur="indefinite" restart="never" nodeType="tmRoot">
          <p:childTnLst>
            <p:seq>
              <p:cTn id="94" dur="indefinite" nodeType="mainSeq">
                <p:childTnLst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9" dur="50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0" dur="50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1" lang="sr-Latn-RS" sz="3300" spc="-1" strike="noStrike">
                <a:solidFill>
                  <a:srgbClr val="000000"/>
                </a:solidFill>
                <a:latin typeface="Times New Roman"/>
              </a:rPr>
              <a:t>13.           27 : 3 – 5</a:t>
            </a:r>
            <a:r>
              <a:rPr b="1" lang="sr-Latn-RS" sz="3300" spc="-1" strike="noStrike">
                <a:solidFill>
                  <a:srgbClr val="000000"/>
                </a:solidFill>
                <a:latin typeface="Tahoma"/>
                <a:ea typeface="Tahoma"/>
              </a:rPr>
              <a:t> 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=</a:t>
            </a:r>
            <a:endParaRPr b="0" lang="sr-Latn-RS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              </a:t>
            </a: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9 – 5 = 4 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CustomShape 3"/>
          <p:cNvSpPr/>
          <p:nvPr/>
        </p:nvSpPr>
        <p:spPr>
          <a:xfrm>
            <a:off x="6300360" y="4797000"/>
            <a:ext cx="1626120" cy="120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01" dur="indefinite" restart="never" nodeType="tmRoot">
          <p:childTnLst>
            <p:seq>
              <p:cTn id="102" dur="indefinite" nodeType="mainSeq">
                <p:childTnLst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7" dur="50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8" dur="50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sr-Latn-RS" sz="3300" spc="-1" strike="noStrike">
                <a:solidFill>
                  <a:srgbClr val="000000"/>
                </a:solidFill>
                <a:latin typeface="Times New Roman"/>
              </a:rPr>
              <a:t>14.           (91 – 84) </a:t>
            </a:r>
            <a:r>
              <a:rPr b="1" lang="sr-Latn-RS" sz="3300" spc="-1" strike="noStrike">
                <a:solidFill>
                  <a:srgbClr val="000000"/>
                </a:solidFill>
                <a:latin typeface="Tahoma"/>
                <a:ea typeface="Tahoma"/>
              </a:rPr>
              <a:t>●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 4</a:t>
            </a:r>
            <a:r>
              <a:rPr b="1" lang="sr-Latn-RS" sz="3300" spc="-1" strike="noStrike">
                <a:solidFill>
                  <a:srgbClr val="000000"/>
                </a:solidFill>
                <a:latin typeface="Tahoma"/>
                <a:ea typeface="Tahoma"/>
              </a:rPr>
              <a:t> 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=</a:t>
            </a:r>
            <a:endParaRPr b="0" lang="sr-Latn-RS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               </a:t>
            </a: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7 </a:t>
            </a:r>
            <a:r>
              <a:rPr b="1" lang="sr-Latn-RS" sz="4400" spc="-1" strike="noStrike">
                <a:solidFill>
                  <a:srgbClr val="000000"/>
                </a:solidFill>
                <a:latin typeface="Tahoma"/>
                <a:ea typeface="Tahoma"/>
              </a:rPr>
              <a:t>● </a:t>
            </a:r>
            <a:r>
              <a:rPr b="1" lang="sr-Latn-RS" sz="4400" spc="-1" strike="noStrike">
                <a:solidFill>
                  <a:srgbClr val="000000"/>
                </a:solidFill>
                <a:latin typeface="Times New Roman"/>
                <a:ea typeface="Tahoma"/>
              </a:rPr>
              <a:t>4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6300360" y="4797000"/>
            <a:ext cx="1626120" cy="120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09" dur="indefinite" restart="never" nodeType="tmRoot">
          <p:childTnLst>
            <p:seq>
              <p:cTn id="110" dur="indefinite" nodeType="mainSeq">
                <p:childTnLst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5" dur="5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6" dur="5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sr-Latn-RS" sz="3300" spc="-1" strike="noStrike">
                <a:solidFill>
                  <a:srgbClr val="000000"/>
                </a:solidFill>
                <a:latin typeface="Times New Roman"/>
              </a:rPr>
              <a:t>15.            8 </a:t>
            </a:r>
            <a:r>
              <a:rPr b="1" lang="sr-Latn-RS" sz="3300" spc="-1" strike="noStrike">
                <a:solidFill>
                  <a:srgbClr val="000000"/>
                </a:solidFill>
                <a:latin typeface="Tahoma"/>
                <a:ea typeface="Tahoma"/>
              </a:rPr>
              <a:t>● 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8 – 35 =</a:t>
            </a:r>
            <a:endParaRPr b="0" lang="sr-Latn-RS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               </a:t>
            </a: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64 – 35 = 29 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6300360" y="4797000"/>
            <a:ext cx="1626120" cy="120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17" dur="indefinite" restart="never" nodeType="tmRoot">
          <p:childTnLst>
            <p:seq>
              <p:cTn id="118" dur="indefinite" nodeType="mainSeq">
                <p:childTnLst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3" dur="500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4" dur="500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sr-Latn-RS" sz="3300" spc="-1" strike="noStrike">
                <a:solidFill>
                  <a:srgbClr val="000000"/>
                </a:solidFill>
                <a:latin typeface="Times New Roman"/>
              </a:rPr>
              <a:t>16.            32 – 18 : 2 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=</a:t>
            </a:r>
            <a:endParaRPr b="0" lang="sr-Latn-RS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               </a:t>
            </a: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32 – 9 = 23 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CustomShape 3"/>
          <p:cNvSpPr/>
          <p:nvPr/>
        </p:nvSpPr>
        <p:spPr>
          <a:xfrm>
            <a:off x="6300360" y="4797000"/>
            <a:ext cx="1626120" cy="120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25" dur="indefinite" restart="never" nodeType="tmRoot">
          <p:childTnLst>
            <p:seq>
              <p:cTn id="126" dur="indefinite" nodeType="mainSeq">
                <p:childTnLst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1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2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Table 1"/>
          <p:cNvGraphicFramePr/>
          <p:nvPr/>
        </p:nvGraphicFramePr>
        <p:xfrm>
          <a:off x="0" y="0"/>
          <a:ext cx="9143640" cy="6857640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169668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72008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72008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72080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5" name="CustomShape 2"/>
          <p:cNvSpPr/>
          <p:nvPr/>
        </p:nvSpPr>
        <p:spPr>
          <a:xfrm>
            <a:off x="0" y="0"/>
            <a:ext cx="2267280" cy="1772280"/>
          </a:xfrm>
          <a:prstGeom prst="bevel">
            <a:avLst>
              <a:gd name="adj" fmla="val 125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hr-HR" sz="3200" spc="-1" strike="noStrike">
                <a:solidFill>
                  <a:srgbClr val="ffffff"/>
                </a:solidFill>
                <a:latin typeface="Calibri"/>
              </a:rPr>
              <a:t>1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2314440" y="0"/>
            <a:ext cx="2267280" cy="1772280"/>
          </a:xfrm>
          <a:prstGeom prst="bevel">
            <a:avLst>
              <a:gd name="adj" fmla="val 125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hr-HR" sz="3200" spc="-1" strike="noStrike">
                <a:solidFill>
                  <a:srgbClr val="ffffff"/>
                </a:solidFill>
                <a:latin typeface="Calibri"/>
              </a:rPr>
              <a:t>2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4608360" y="0"/>
            <a:ext cx="2267280" cy="1772280"/>
          </a:xfrm>
          <a:prstGeom prst="bevel">
            <a:avLst>
              <a:gd name="adj" fmla="val 125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hr-HR" sz="3200" spc="-1" strike="noStrike">
                <a:solidFill>
                  <a:srgbClr val="ffffff"/>
                </a:solidFill>
                <a:latin typeface="Calibri"/>
              </a:rPr>
              <a:t>3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88" name="CustomShape 5"/>
          <p:cNvSpPr/>
          <p:nvPr/>
        </p:nvSpPr>
        <p:spPr>
          <a:xfrm>
            <a:off x="6876360" y="-43200"/>
            <a:ext cx="2267280" cy="1772280"/>
          </a:xfrm>
          <a:prstGeom prst="bevel">
            <a:avLst>
              <a:gd name="adj" fmla="val 125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hr-HR" sz="3200" spc="-1" strike="noStrike">
                <a:solidFill>
                  <a:srgbClr val="ffffff"/>
                </a:solidFill>
                <a:latin typeface="Calibri"/>
              </a:rPr>
              <a:t>4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89" name="CustomShape 6"/>
          <p:cNvSpPr/>
          <p:nvPr/>
        </p:nvSpPr>
        <p:spPr>
          <a:xfrm>
            <a:off x="20880" y="1621440"/>
            <a:ext cx="2267280" cy="1772280"/>
          </a:xfrm>
          <a:prstGeom prst="bevel">
            <a:avLst>
              <a:gd name="adj" fmla="val 125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hr-HR" sz="3200" spc="-1" strike="noStrike">
                <a:solidFill>
                  <a:srgbClr val="ffffff"/>
                </a:solidFill>
                <a:latin typeface="Calibri"/>
              </a:rPr>
              <a:t>5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90" name="CustomShape 7"/>
          <p:cNvSpPr/>
          <p:nvPr/>
        </p:nvSpPr>
        <p:spPr>
          <a:xfrm>
            <a:off x="2279880" y="1628640"/>
            <a:ext cx="2267280" cy="1772280"/>
          </a:xfrm>
          <a:prstGeom prst="bevel">
            <a:avLst>
              <a:gd name="adj" fmla="val 125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hr-HR" sz="3200" spc="-1" strike="noStrike">
                <a:solidFill>
                  <a:srgbClr val="ffffff"/>
                </a:solidFill>
                <a:latin typeface="Calibri"/>
              </a:rPr>
              <a:t>6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91" name="CustomShape 8"/>
          <p:cNvSpPr/>
          <p:nvPr/>
        </p:nvSpPr>
        <p:spPr>
          <a:xfrm>
            <a:off x="4608360" y="1628640"/>
            <a:ext cx="2267280" cy="1772280"/>
          </a:xfrm>
          <a:prstGeom prst="bevel">
            <a:avLst>
              <a:gd name="adj" fmla="val 125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hr-HR" sz="3200" spc="-1" strike="noStrike">
                <a:solidFill>
                  <a:srgbClr val="ffffff"/>
                </a:solidFill>
                <a:latin typeface="Calibri"/>
              </a:rPr>
              <a:t>7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92" name="CustomShape 9"/>
          <p:cNvSpPr/>
          <p:nvPr/>
        </p:nvSpPr>
        <p:spPr>
          <a:xfrm>
            <a:off x="6852600" y="1628640"/>
            <a:ext cx="2267280" cy="1772280"/>
          </a:xfrm>
          <a:prstGeom prst="bevel">
            <a:avLst>
              <a:gd name="adj" fmla="val 125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hr-HR" sz="3200" spc="-1" strike="noStrike">
                <a:solidFill>
                  <a:srgbClr val="ffffff"/>
                </a:solidFill>
                <a:latin typeface="Calibri"/>
              </a:rPr>
              <a:t>8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93" name="CustomShape 10"/>
          <p:cNvSpPr/>
          <p:nvPr/>
        </p:nvSpPr>
        <p:spPr>
          <a:xfrm>
            <a:off x="0" y="3370320"/>
            <a:ext cx="2267280" cy="1772280"/>
          </a:xfrm>
          <a:prstGeom prst="bevel">
            <a:avLst>
              <a:gd name="adj" fmla="val 125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hr-HR" sz="3200" spc="-1" strike="noStrike">
                <a:solidFill>
                  <a:srgbClr val="ffffff"/>
                </a:solidFill>
                <a:latin typeface="Calibri"/>
              </a:rPr>
              <a:t>9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94" name="CustomShape 11"/>
          <p:cNvSpPr/>
          <p:nvPr/>
        </p:nvSpPr>
        <p:spPr>
          <a:xfrm>
            <a:off x="2267640" y="3414960"/>
            <a:ext cx="2267280" cy="1772280"/>
          </a:xfrm>
          <a:prstGeom prst="bevel">
            <a:avLst>
              <a:gd name="adj" fmla="val 125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hr-HR" sz="3200" spc="-1" strike="noStrike">
                <a:solidFill>
                  <a:srgbClr val="ffffff"/>
                </a:solidFill>
                <a:latin typeface="Calibri"/>
              </a:rPr>
              <a:t>10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95" name="CustomShape 12"/>
          <p:cNvSpPr/>
          <p:nvPr/>
        </p:nvSpPr>
        <p:spPr>
          <a:xfrm>
            <a:off x="4584960" y="3386520"/>
            <a:ext cx="2267280" cy="1772280"/>
          </a:xfrm>
          <a:prstGeom prst="bevel">
            <a:avLst>
              <a:gd name="adj" fmla="val 125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hr-HR" sz="3200" spc="-1" strike="noStrike">
                <a:solidFill>
                  <a:srgbClr val="ffffff"/>
                </a:solidFill>
                <a:latin typeface="Calibri"/>
              </a:rPr>
              <a:t>11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96" name="CustomShape 13"/>
          <p:cNvSpPr/>
          <p:nvPr/>
        </p:nvSpPr>
        <p:spPr>
          <a:xfrm>
            <a:off x="6876360" y="3386520"/>
            <a:ext cx="2267280" cy="1772280"/>
          </a:xfrm>
          <a:prstGeom prst="bevel">
            <a:avLst>
              <a:gd name="adj" fmla="val 125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hr-HR" sz="3200" spc="-1" strike="noStrike">
                <a:solidFill>
                  <a:srgbClr val="ffffff"/>
                </a:solidFill>
                <a:latin typeface="Calibri"/>
              </a:rPr>
              <a:t>12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97" name="CustomShape 14"/>
          <p:cNvSpPr/>
          <p:nvPr/>
        </p:nvSpPr>
        <p:spPr>
          <a:xfrm>
            <a:off x="6876360" y="5166360"/>
            <a:ext cx="2267280" cy="1691280"/>
          </a:xfrm>
          <a:prstGeom prst="bevel">
            <a:avLst>
              <a:gd name="adj" fmla="val 125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hr-HR" sz="3200" spc="-1" strike="noStrike">
                <a:solidFill>
                  <a:srgbClr val="ffffff"/>
                </a:solidFill>
                <a:latin typeface="Calibri"/>
              </a:rPr>
              <a:t>16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98" name="CustomShape 15"/>
          <p:cNvSpPr/>
          <p:nvPr/>
        </p:nvSpPr>
        <p:spPr>
          <a:xfrm>
            <a:off x="4608360" y="5143320"/>
            <a:ext cx="2267280" cy="1714320"/>
          </a:xfrm>
          <a:prstGeom prst="bevel">
            <a:avLst>
              <a:gd name="adj" fmla="val 125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hr-HR" sz="3200" spc="-1" strike="noStrike">
                <a:solidFill>
                  <a:srgbClr val="ffffff"/>
                </a:solidFill>
                <a:latin typeface="Calibri"/>
              </a:rPr>
              <a:t>15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99" name="CustomShape 16"/>
          <p:cNvSpPr/>
          <p:nvPr/>
        </p:nvSpPr>
        <p:spPr>
          <a:xfrm>
            <a:off x="2267640" y="5159520"/>
            <a:ext cx="2267280" cy="1698120"/>
          </a:xfrm>
          <a:prstGeom prst="bevel">
            <a:avLst>
              <a:gd name="adj" fmla="val 125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hr-HR" sz="3200" spc="-1" strike="noStrike">
                <a:solidFill>
                  <a:srgbClr val="ffffff"/>
                </a:solidFill>
                <a:latin typeface="Calibri"/>
              </a:rPr>
              <a:t>14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100" name="CustomShape 17"/>
          <p:cNvSpPr/>
          <p:nvPr/>
        </p:nvSpPr>
        <p:spPr>
          <a:xfrm>
            <a:off x="0" y="5085360"/>
            <a:ext cx="2267280" cy="1772280"/>
          </a:xfrm>
          <a:prstGeom prst="bevel">
            <a:avLst>
              <a:gd name="adj" fmla="val 125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hr-HR" sz="3200" spc="-1" strike="noStrike">
                <a:solidFill>
                  <a:srgbClr val="ffffff"/>
                </a:solidFill>
                <a:latin typeface="Calibri"/>
              </a:rPr>
              <a:t>13</a:t>
            </a:r>
            <a:endParaRPr b="0" lang="hr-HR" sz="32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sr-Latn-RS" sz="3300" spc="-1" strike="noStrike">
                <a:solidFill>
                  <a:srgbClr val="000000"/>
                </a:solidFill>
                <a:latin typeface="Times New Roman"/>
              </a:rPr>
              <a:t>1.             5 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● 5 + 37 =</a:t>
            </a:r>
            <a:endParaRPr b="0" lang="sr-Latn-RS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             </a:t>
            </a: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25 + 37 = 62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6300360" y="4797000"/>
            <a:ext cx="1626120" cy="120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5" dur="indefinite" restart="never" nodeType="tmRoot">
          <p:childTnLst>
            <p:seq>
              <p:cTn id="6" dur="indefinite" nodeType="mainSeq">
                <p:childTnLst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sr-Latn-RS" sz="3300" spc="-1" strike="noStrike">
                <a:solidFill>
                  <a:srgbClr val="000000"/>
                </a:solidFill>
                <a:latin typeface="Times New Roman"/>
              </a:rPr>
              <a:t>2.             46 + 4 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● 6 =</a:t>
            </a:r>
            <a:endParaRPr b="0" lang="sr-Latn-RS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             </a:t>
            </a: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46 + 24 = 70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CustomShape 3"/>
          <p:cNvSpPr/>
          <p:nvPr/>
        </p:nvSpPr>
        <p:spPr>
          <a:xfrm>
            <a:off x="6300360" y="4797000"/>
            <a:ext cx="1626120" cy="120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3" dur="indefinite" restart="never" nodeType="tmRoot">
          <p:childTnLst>
            <p:seq>
              <p:cTn id="14" dur="indefinite" nodeType="mainSeq"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sr-Latn-RS" sz="3300" spc="-1" strike="noStrike">
                <a:solidFill>
                  <a:srgbClr val="000000"/>
                </a:solidFill>
                <a:latin typeface="Times New Roman"/>
              </a:rPr>
              <a:t>3.            3 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● 9 - 18  =</a:t>
            </a:r>
            <a:endParaRPr b="0" lang="sr-Latn-RS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             </a:t>
            </a: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27 – 18 = 9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CustomShape 3"/>
          <p:cNvSpPr/>
          <p:nvPr/>
        </p:nvSpPr>
        <p:spPr>
          <a:xfrm>
            <a:off x="6300360" y="4797000"/>
            <a:ext cx="1626120" cy="120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21" dur="indefinite" restart="never" nodeType="tmRoot">
          <p:childTnLst>
            <p:seq>
              <p:cTn id="22" dur="indefinite" nodeType="mainSeq">
                <p:childTnLst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sr-Latn-RS" sz="3300" spc="-1" strike="noStrike">
                <a:solidFill>
                  <a:srgbClr val="000000"/>
                </a:solidFill>
                <a:latin typeface="Times New Roman"/>
              </a:rPr>
              <a:t>4.            85 – 36 : 6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  =</a:t>
            </a:r>
            <a:endParaRPr b="0" lang="sr-Latn-RS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             </a:t>
            </a: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85 – 6 = 79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6300360" y="4797000"/>
            <a:ext cx="1626120" cy="120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29" dur="indefinite" restart="never" nodeType="tmRoot">
          <p:childTnLst>
            <p:seq>
              <p:cTn id="30" dur="indefinite" nodeType="mainSeq">
                <p:childTnLst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sr-Latn-RS" sz="3300" spc="-1" strike="noStrike">
                <a:solidFill>
                  <a:srgbClr val="000000"/>
                </a:solidFill>
                <a:latin typeface="Times New Roman"/>
              </a:rPr>
              <a:t>5.            55 – 90 : 10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  =</a:t>
            </a:r>
            <a:endParaRPr b="0" lang="sr-Latn-RS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             </a:t>
            </a: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55 – 9 = 46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CustomShape 3"/>
          <p:cNvSpPr/>
          <p:nvPr/>
        </p:nvSpPr>
        <p:spPr>
          <a:xfrm>
            <a:off x="6300360" y="4797000"/>
            <a:ext cx="1626120" cy="120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37" dur="indefinite" restart="never" nodeType="tmRoot">
          <p:childTnLst>
            <p:seq>
              <p:cTn id="38" dur="indefinite" nodeType="mainSeq">
                <p:childTnLst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sr-Latn-RS" sz="3300" spc="-1" strike="noStrike">
                <a:solidFill>
                  <a:srgbClr val="000000"/>
                </a:solidFill>
                <a:latin typeface="Times New Roman"/>
              </a:rPr>
              <a:t>6.            37 + 7 </a:t>
            </a:r>
            <a:r>
              <a:rPr b="1" lang="sr-Latn-RS" sz="3300" spc="-1" strike="noStrike">
                <a:solidFill>
                  <a:srgbClr val="000000"/>
                </a:solidFill>
                <a:latin typeface="Tahoma"/>
                <a:ea typeface="Tahoma"/>
              </a:rPr>
              <a:t>● 7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  =</a:t>
            </a:r>
            <a:endParaRPr b="0" lang="sr-Latn-RS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             </a:t>
            </a: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37 + 49 = 86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6300360" y="4797000"/>
            <a:ext cx="1626120" cy="120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45" dur="indefinite" restart="never" nodeType="tmRoot">
          <p:childTnLst>
            <p:seq>
              <p:cTn id="46" dur="indefinite" nodeType="mainSeq"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sr-Latn-RS" sz="3300" spc="-1" strike="noStrike">
                <a:solidFill>
                  <a:srgbClr val="000000"/>
                </a:solidFill>
                <a:latin typeface="Times New Roman"/>
              </a:rPr>
              <a:t>7.            19 + 56 : 7</a:t>
            </a:r>
            <a:r>
              <a:rPr b="1" lang="sr-Latn-RS" sz="3300" spc="-1" strike="noStrike">
                <a:solidFill>
                  <a:srgbClr val="000000"/>
                </a:solidFill>
                <a:latin typeface="Times New Roman"/>
                <a:ea typeface="Tahoma"/>
              </a:rPr>
              <a:t>  =</a:t>
            </a:r>
            <a:endParaRPr b="0" lang="sr-Latn-RS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             </a:t>
            </a:r>
            <a:r>
              <a:rPr b="1" lang="sr-Latn-RS" sz="4400" spc="-1" strike="noStrike">
                <a:solidFill>
                  <a:srgbClr val="000000"/>
                </a:solidFill>
                <a:latin typeface="Times New Roman"/>
              </a:rPr>
              <a:t>19 + 8 = 27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6300360" y="4797000"/>
            <a:ext cx="1626120" cy="120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53" dur="indefinite" restart="never" nodeType="tmRoot">
          <p:childTnLst>
            <p:seq>
              <p:cTn id="54" dur="indefinite" nodeType="mainSeq">
                <p:childTnLst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PK</Template>
  <TotalTime>114</TotalTime>
  <Application>LibreOffice/6.0.7.3$Linux_X86_64 LibreOffice_project/00m0$Build-3</Application>
  <Words>254</Words>
  <Paragraphs>50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2014-07-08T06:27:02Z</dcterms:created>
  <dc:creator>Marija</dc:creator>
  <dc:description/>
  <dc:language>hr-HR</dc:language>
  <cp:lastModifiedBy/>
  <dcterms:modified xsi:type="dcterms:W3CDTF">2020-04-15T12:22:36Z</dcterms:modified>
  <cp:revision>14</cp:revision>
  <dc:subject/>
  <dc:title>PowerPointova prezentacija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18</vt:i4>
  </property>
</Properties>
</file>