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9.jpeg" ContentType="image/jpeg"/>
  <Override PartName="/ppt/media/image1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11.png" ContentType="image/png"/>
  <Override PartName="/ppt/media/image5.jpeg" ContentType="image/jpeg"/>
  <Override PartName="/ppt/media/image6.jpeg" ContentType="image/jpeg"/>
  <Override PartName="/ppt/media/image10.png" ContentType="image/png"/>
  <Override PartName="/ppt/media/image12.png" ContentType="image/png"/>
  <Override PartName="/ppt/media/image13.jpeg" ContentType="image/jpeg"/>
  <Override PartName="/ppt/media/image14.jpeg" ContentType="image/jpeg"/>
  <Override PartName="/ppt/media/image15.wmf" ContentType="image/x-wmf"/>
  <Override PartName="/ppt/media/image16.wmf" ContentType="image/x-wmf"/>
  <Override PartName="/ppt/media/image17.wmf" ContentType="image/x-wmf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"/>
              </a:rPr>
              <a:t>Uredite stil naslova matrice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Uredite stilove teksta matrice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7246A88-A310-46C0-BBD2-AA28099AC054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24.03.20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AAB822F-0959-4726-93FE-CAF2FB7A7E72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"/>
              </a:rPr>
              <a:t>Uredite stil naslova matrice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8C25468-6E6B-45E6-A062-EFFD18A0DA54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24.03.20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F8FFCE5-7603-4AD2-9A93-091BCB8EB6CB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"/>
              </a:rPr>
              <a:t>Uredite stil naslova matrice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Uredite stilove teksta matrice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E13E92F-2182-4F17-9C89-6D70768A5F0B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24.03.20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1C72364-2B9B-4F29-9384-35BA0DE1C95F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FF90F22-B47D-4248-9376-AE83889D76D6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24.03.20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18939D2-0BEF-4BDA-9316-8D134193A675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Kliknite za uređivanje oblika naslova teksta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"/>
              </a:rPr>
              <a:t>Uredite stil naslova matrice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13D5A15-3C75-43E2-870E-4F50B0EF95C2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24.03.20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88AF387-8D3B-4FCA-A434-4F0727B1DE3C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"/>
              </a:rPr>
              <a:t>Uredite stil naslova matrice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Uredite stilove teksta matrice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208617A-4D96-424D-A300-8BFE5119A75F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24.03.20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49CDC45-C5DE-418D-9601-3A5351B61C24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5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-324720" y="18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sr-Latn-RS" sz="3200" spc="-1" strike="noStrike">
                <a:solidFill>
                  <a:srgbClr val="ffffff"/>
                </a:solidFill>
                <a:latin typeface="Arial"/>
              </a:rPr>
              <a:t>Električno brojilo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TextShape 2"/>
          <p:cNvSpPr txBox="1"/>
          <p:nvPr/>
        </p:nvSpPr>
        <p:spPr>
          <a:xfrm>
            <a:off x="323640" y="1628640"/>
            <a:ext cx="4474440" cy="4082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Električno brojilo jest uređaj koji mjeri količinu električne energije koja je ušla u našu instalaciju. U elektroenergetskom sustavu se za količinu električne energije rabi mjerna jedinica kilovatsat (kWh), a 1 kWh = 3 600 kJ.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6" name="Picture 2" descr=""/>
          <p:cNvPicPr/>
          <p:nvPr/>
        </p:nvPicPr>
        <p:blipFill>
          <a:blip r:embed="rId1"/>
          <a:stretch/>
        </p:blipFill>
        <p:spPr>
          <a:xfrm>
            <a:off x="4936320" y="2205000"/>
            <a:ext cx="3266640" cy="2990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179640" y="18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sr-Latn-RS" sz="3200" spc="-1" strike="noStrike">
                <a:solidFill>
                  <a:srgbClr val="ffffff"/>
                </a:solidFill>
                <a:latin typeface="Arial"/>
              </a:rPr>
              <a:t>Razvodna ploča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TextShape 2"/>
          <p:cNvSpPr txBox="1"/>
          <p:nvPr/>
        </p:nvSpPr>
        <p:spPr>
          <a:xfrm>
            <a:off x="395640" y="1196640"/>
            <a:ext cx="8229240" cy="4752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0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Arial"/>
              </a:rPr>
              <a:t>Osigurači – štite instalacije i el. uređaje od preopterećenja i struje kratkog spoja; postavljaju se uvijek u fazni vod, a mogu biti: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102888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lphaLcParenR"/>
            </a:pPr>
            <a:r>
              <a:rPr b="0" lang="sr-Latn-RS" sz="3200" spc="-1" strike="noStrike">
                <a:solidFill>
                  <a:srgbClr val="000000"/>
                </a:solidFill>
                <a:latin typeface="Arial"/>
              </a:rPr>
              <a:t>rastalni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102888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lphaLcParenR"/>
            </a:pPr>
            <a:r>
              <a:rPr b="0" lang="sr-Latn-RS" sz="3200" spc="-1" strike="noStrike">
                <a:solidFill>
                  <a:srgbClr val="000000"/>
                </a:solidFill>
                <a:latin typeface="Arial"/>
              </a:rPr>
              <a:t>automatski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514440"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514440"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Arial"/>
              </a:rPr>
              <a:t>Zaštitna sklopka (FID) – štiti od strujnoga udara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9" name="Picture 2" descr=""/>
          <p:cNvPicPr/>
          <p:nvPr/>
        </p:nvPicPr>
        <p:blipFill>
          <a:blip r:embed="rId1"/>
          <a:stretch/>
        </p:blipFill>
        <p:spPr>
          <a:xfrm>
            <a:off x="3735720" y="2933280"/>
            <a:ext cx="2276280" cy="1495080"/>
          </a:xfrm>
          <a:prstGeom prst="rect">
            <a:avLst/>
          </a:prstGeom>
          <a:ln>
            <a:noFill/>
          </a:ln>
        </p:spPr>
      </p:pic>
      <p:pic>
        <p:nvPicPr>
          <p:cNvPr id="320" name="Picture 3" descr=""/>
          <p:cNvPicPr/>
          <p:nvPr/>
        </p:nvPicPr>
        <p:blipFill>
          <a:blip r:embed="rId2"/>
          <a:stretch/>
        </p:blipFill>
        <p:spPr>
          <a:xfrm>
            <a:off x="6228360" y="2709000"/>
            <a:ext cx="2612520" cy="194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Line 1"/>
          <p:cNvSpPr/>
          <p:nvPr/>
        </p:nvSpPr>
        <p:spPr>
          <a:xfrm flipH="1">
            <a:off x="1460520" y="4807440"/>
            <a:ext cx="1404360" cy="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Line 2"/>
          <p:cNvSpPr/>
          <p:nvPr/>
        </p:nvSpPr>
        <p:spPr>
          <a:xfrm>
            <a:off x="6986880" y="2784600"/>
            <a:ext cx="0" cy="61380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Line 3"/>
          <p:cNvSpPr/>
          <p:nvPr/>
        </p:nvSpPr>
        <p:spPr>
          <a:xfrm>
            <a:off x="3718080" y="2784600"/>
            <a:ext cx="0" cy="61380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Line 4"/>
          <p:cNvSpPr/>
          <p:nvPr/>
        </p:nvSpPr>
        <p:spPr>
          <a:xfrm>
            <a:off x="5402880" y="2821680"/>
            <a:ext cx="0" cy="36072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Line 5"/>
          <p:cNvSpPr/>
          <p:nvPr/>
        </p:nvSpPr>
        <p:spPr>
          <a:xfrm>
            <a:off x="2133720" y="2821680"/>
            <a:ext cx="0" cy="36072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Line 6"/>
          <p:cNvSpPr/>
          <p:nvPr/>
        </p:nvSpPr>
        <p:spPr>
          <a:xfrm>
            <a:off x="6194880" y="4802400"/>
            <a:ext cx="0" cy="93672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TextShape 7"/>
          <p:cNvSpPr txBox="1"/>
          <p:nvPr/>
        </p:nvSpPr>
        <p:spPr>
          <a:xfrm>
            <a:off x="-49320" y="188640"/>
            <a:ext cx="77868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sr-Latn-RS" sz="3000" spc="-1" strike="noStrike">
                <a:solidFill>
                  <a:srgbClr val="ffffff"/>
                </a:solidFill>
                <a:latin typeface="Arial"/>
              </a:rPr>
              <a:t>Strujni krug s izmjeničnim prekidačima</a:t>
            </a:r>
            <a:endParaRPr b="0" lang="sr-Latn-RS" sz="30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28" name="Group 8"/>
          <p:cNvGrpSpPr/>
          <p:nvPr/>
        </p:nvGrpSpPr>
        <p:grpSpPr>
          <a:xfrm>
            <a:off x="2026080" y="2676600"/>
            <a:ext cx="1799640" cy="2233800"/>
            <a:chOff x="2026080" y="2676600"/>
            <a:chExt cx="1799640" cy="2233800"/>
          </a:xfrm>
        </p:grpSpPr>
        <p:sp>
          <p:nvSpPr>
            <p:cNvPr id="329" name="CustomShape 9"/>
            <p:cNvSpPr/>
            <p:nvPr/>
          </p:nvSpPr>
          <p:spPr>
            <a:xfrm>
              <a:off x="2026080" y="2676600"/>
              <a:ext cx="215640" cy="2156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0" name="CustomShape 10"/>
            <p:cNvSpPr/>
            <p:nvPr/>
          </p:nvSpPr>
          <p:spPr>
            <a:xfrm>
              <a:off x="3610080" y="2676600"/>
              <a:ext cx="215640" cy="2156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1" name="CustomShape 11"/>
            <p:cNvSpPr/>
            <p:nvPr/>
          </p:nvSpPr>
          <p:spPr>
            <a:xfrm>
              <a:off x="2818080" y="4694760"/>
              <a:ext cx="215640" cy="2156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32" name="CustomShape 12"/>
          <p:cNvSpPr/>
          <p:nvPr/>
        </p:nvSpPr>
        <p:spPr>
          <a:xfrm>
            <a:off x="4214880" y="1511280"/>
            <a:ext cx="719640" cy="719640"/>
          </a:xfrm>
          <a:prstGeom prst="flowChartSummingJunction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33" name="Group 13"/>
          <p:cNvGrpSpPr/>
          <p:nvPr/>
        </p:nvGrpSpPr>
        <p:grpSpPr>
          <a:xfrm>
            <a:off x="5294880" y="2659680"/>
            <a:ext cx="1800000" cy="2233800"/>
            <a:chOff x="5294880" y="2659680"/>
            <a:chExt cx="1800000" cy="2233800"/>
          </a:xfrm>
        </p:grpSpPr>
        <p:sp>
          <p:nvSpPr>
            <p:cNvPr id="334" name="CustomShape 14"/>
            <p:cNvSpPr/>
            <p:nvPr/>
          </p:nvSpPr>
          <p:spPr>
            <a:xfrm>
              <a:off x="5294880" y="2659680"/>
              <a:ext cx="215640" cy="2156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5" name="CustomShape 15"/>
            <p:cNvSpPr/>
            <p:nvPr/>
          </p:nvSpPr>
          <p:spPr>
            <a:xfrm>
              <a:off x="6879240" y="2659680"/>
              <a:ext cx="215640" cy="2156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6" name="CustomShape 16"/>
            <p:cNvSpPr/>
            <p:nvPr/>
          </p:nvSpPr>
          <p:spPr>
            <a:xfrm>
              <a:off x="6086880" y="4677840"/>
              <a:ext cx="215640" cy="2156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37" name="Line 17"/>
          <p:cNvSpPr/>
          <p:nvPr/>
        </p:nvSpPr>
        <p:spPr>
          <a:xfrm>
            <a:off x="7814880" y="1864800"/>
            <a:ext cx="0" cy="4269960"/>
          </a:xfrm>
          <a:prstGeom prst="line">
            <a:avLst/>
          </a:prstGeom>
          <a:ln w="255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Line 18"/>
          <p:cNvSpPr/>
          <p:nvPr/>
        </p:nvSpPr>
        <p:spPr>
          <a:xfrm flipH="1">
            <a:off x="4737600" y="5731920"/>
            <a:ext cx="1457280" cy="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Line 19"/>
          <p:cNvSpPr/>
          <p:nvPr/>
        </p:nvSpPr>
        <p:spPr>
          <a:xfrm flipH="1">
            <a:off x="4754520" y="6134760"/>
            <a:ext cx="3063960" cy="0"/>
          </a:xfrm>
          <a:prstGeom prst="line">
            <a:avLst/>
          </a:prstGeom>
          <a:ln w="255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Line 20"/>
          <p:cNvSpPr/>
          <p:nvPr/>
        </p:nvSpPr>
        <p:spPr>
          <a:xfrm flipH="1">
            <a:off x="2133720" y="3182400"/>
            <a:ext cx="3269160" cy="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Line 21"/>
          <p:cNvSpPr/>
          <p:nvPr/>
        </p:nvSpPr>
        <p:spPr>
          <a:xfrm flipH="1">
            <a:off x="3718080" y="3398400"/>
            <a:ext cx="3268800" cy="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Line 22"/>
          <p:cNvSpPr/>
          <p:nvPr/>
        </p:nvSpPr>
        <p:spPr>
          <a:xfrm>
            <a:off x="1463400" y="1871280"/>
            <a:ext cx="0" cy="293616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Line 23"/>
          <p:cNvSpPr/>
          <p:nvPr/>
        </p:nvSpPr>
        <p:spPr>
          <a:xfrm flipH="1">
            <a:off x="1460520" y="1864800"/>
            <a:ext cx="2754000" cy="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Line 24"/>
          <p:cNvSpPr/>
          <p:nvPr/>
        </p:nvSpPr>
        <p:spPr>
          <a:xfrm flipH="1">
            <a:off x="4934880" y="1864800"/>
            <a:ext cx="2883600" cy="0"/>
          </a:xfrm>
          <a:prstGeom prst="line">
            <a:avLst/>
          </a:prstGeom>
          <a:ln w="255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25"/>
          <p:cNvSpPr/>
          <p:nvPr/>
        </p:nvSpPr>
        <p:spPr>
          <a:xfrm>
            <a:off x="4358880" y="5481000"/>
            <a:ext cx="431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+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346" name="CustomShape 26"/>
          <p:cNvSpPr/>
          <p:nvPr/>
        </p:nvSpPr>
        <p:spPr>
          <a:xfrm>
            <a:off x="4379040" y="5896440"/>
            <a:ext cx="431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-</a:t>
            </a:r>
            <a:endParaRPr b="0" lang="hr-HR" sz="2400" spc="-1" strike="noStrike">
              <a:latin typeface="Arial"/>
            </a:endParaRPr>
          </a:p>
        </p:txBody>
      </p:sp>
      <p:grpSp>
        <p:nvGrpSpPr>
          <p:cNvPr id="347" name="Group 27"/>
          <p:cNvGrpSpPr/>
          <p:nvPr/>
        </p:nvGrpSpPr>
        <p:grpSpPr>
          <a:xfrm>
            <a:off x="2086920" y="2770560"/>
            <a:ext cx="1712520" cy="4053960"/>
            <a:chOff x="2086920" y="2770560"/>
            <a:chExt cx="1712520" cy="4053960"/>
          </a:xfrm>
        </p:grpSpPr>
        <p:sp>
          <p:nvSpPr>
            <p:cNvPr id="348" name="CustomShape 28"/>
            <p:cNvSpPr/>
            <p:nvPr/>
          </p:nvSpPr>
          <p:spPr>
            <a:xfrm rot="4080000">
              <a:off x="1451520" y="3745440"/>
              <a:ext cx="2162880" cy="889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9" name="CustomShape 29"/>
            <p:cNvSpPr/>
            <p:nvPr/>
          </p:nvSpPr>
          <p:spPr>
            <a:xfrm rot="4080000">
              <a:off x="2271240" y="5760720"/>
              <a:ext cx="2162880" cy="88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0" name="Group 30"/>
          <p:cNvGrpSpPr/>
          <p:nvPr/>
        </p:nvGrpSpPr>
        <p:grpSpPr>
          <a:xfrm>
            <a:off x="5338800" y="2708640"/>
            <a:ext cx="1712880" cy="4053600"/>
            <a:chOff x="5338800" y="2708640"/>
            <a:chExt cx="1712880" cy="4053600"/>
          </a:xfrm>
        </p:grpSpPr>
        <p:sp>
          <p:nvSpPr>
            <p:cNvPr id="351" name="CustomShape 31"/>
            <p:cNvSpPr/>
            <p:nvPr/>
          </p:nvSpPr>
          <p:spPr>
            <a:xfrm rot="4080000">
              <a:off x="4703400" y="3683520"/>
              <a:ext cx="2162880" cy="889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2" name="CustomShape 32"/>
            <p:cNvSpPr/>
            <p:nvPr/>
          </p:nvSpPr>
          <p:spPr>
            <a:xfrm rot="4080000">
              <a:off x="5523480" y="5698440"/>
              <a:ext cx="2162880" cy="88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53" name="CustomShape 33"/>
          <p:cNvSpPr/>
          <p:nvPr/>
        </p:nvSpPr>
        <p:spPr>
          <a:xfrm>
            <a:off x="4055400" y="1389240"/>
            <a:ext cx="1038600" cy="964080"/>
          </a:xfrm>
          <a:prstGeom prst="star32">
            <a:avLst>
              <a:gd name="adj" fmla="val 37500"/>
            </a:avLst>
          </a:prstGeom>
          <a:solidFill>
            <a:srgbClr val="ff0000">
              <a:alpha val="60000"/>
            </a:srgbClr>
          </a:solidFill>
          <a:ln w="28440">
            <a:solidFill>
              <a:srgbClr val="f5430b"/>
            </a:solidFill>
            <a:round/>
          </a:ln>
          <a:effectLst>
            <a:glow rad="317500">
              <a:schemeClr val="accent6">
                <a:lumMod val="60000"/>
                <a:lumOff val="40000"/>
                <a:alpha val="31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118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124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"/>
              </a:rPr>
              <a:t>Električne instalacije u kući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-32400" y="301680"/>
            <a:ext cx="8229240" cy="966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sr-Latn-RS" sz="3200" spc="-1" strike="noStrike">
                <a:solidFill>
                  <a:srgbClr val="ffffff"/>
                </a:solidFill>
                <a:latin typeface="Arial"/>
              </a:rPr>
              <a:t>Električna trošila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457200" y="1600200"/>
            <a:ext cx="5122440" cy="1756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1000"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000000"/>
                </a:solidFill>
                <a:latin typeface="Arial"/>
              </a:rPr>
              <a:t>Električna trošila su tehničke tvorevine koje električnu energiju pretvaraju u neki drugi oblik energije.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1" name="Picture 2" descr=""/>
          <p:cNvPicPr/>
          <p:nvPr/>
        </p:nvPicPr>
        <p:blipFill>
          <a:blip r:embed="rId1"/>
          <a:stretch/>
        </p:blipFill>
        <p:spPr>
          <a:xfrm>
            <a:off x="5724000" y="1444680"/>
            <a:ext cx="3168000" cy="2301480"/>
          </a:xfrm>
          <a:prstGeom prst="rect">
            <a:avLst/>
          </a:prstGeom>
          <a:ln>
            <a:noFill/>
          </a:ln>
        </p:spPr>
      </p:pic>
      <p:pic>
        <p:nvPicPr>
          <p:cNvPr id="252" name="Picture 3" descr=""/>
          <p:cNvPicPr/>
          <p:nvPr/>
        </p:nvPicPr>
        <p:blipFill>
          <a:blip r:embed="rId2"/>
          <a:stretch/>
        </p:blipFill>
        <p:spPr>
          <a:xfrm>
            <a:off x="1835640" y="3961800"/>
            <a:ext cx="5657400" cy="2026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179640" y="18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3200" spc="-1" strike="noStrike">
                <a:solidFill>
                  <a:srgbClr val="ffffff"/>
                </a:solidFill>
                <a:latin typeface="Arial"/>
              </a:rPr>
              <a:t>Strujni krug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000000"/>
                </a:solidFill>
                <a:latin typeface="Arial"/>
              </a:rPr>
              <a:t>Dijelovi strujnog kruga su: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Arial"/>
              </a:rPr>
              <a:t>izvor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Arial"/>
              </a:rPr>
              <a:t>električni vodovi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Arial"/>
              </a:rPr>
              <a:t>prekidač (tipkalo)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Arial"/>
              </a:rPr>
              <a:t>trošilo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Line 1"/>
          <p:cNvSpPr/>
          <p:nvPr/>
        </p:nvSpPr>
        <p:spPr>
          <a:xfrm>
            <a:off x="4339440" y="4005000"/>
            <a:ext cx="0" cy="9367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Line 2"/>
          <p:cNvSpPr/>
          <p:nvPr/>
        </p:nvSpPr>
        <p:spPr>
          <a:xfrm>
            <a:off x="4484160" y="4221000"/>
            <a:ext cx="0" cy="50472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Line 3"/>
          <p:cNvSpPr/>
          <p:nvPr/>
        </p:nvSpPr>
        <p:spPr>
          <a:xfrm>
            <a:off x="4484160" y="4437000"/>
            <a:ext cx="20872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Line 4"/>
          <p:cNvSpPr/>
          <p:nvPr/>
        </p:nvSpPr>
        <p:spPr>
          <a:xfrm>
            <a:off x="6571440" y="2492280"/>
            <a:ext cx="0" cy="19447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Line 5"/>
          <p:cNvSpPr/>
          <p:nvPr/>
        </p:nvSpPr>
        <p:spPr>
          <a:xfrm>
            <a:off x="4699800" y="2492280"/>
            <a:ext cx="187164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6"/>
          <p:cNvSpPr/>
          <p:nvPr/>
        </p:nvSpPr>
        <p:spPr>
          <a:xfrm>
            <a:off x="4050720" y="2133720"/>
            <a:ext cx="647280" cy="647280"/>
          </a:xfrm>
          <a:prstGeom prst="flowChartSummingJunction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Line 7"/>
          <p:cNvSpPr/>
          <p:nvPr/>
        </p:nvSpPr>
        <p:spPr>
          <a:xfrm>
            <a:off x="2322000" y="2492280"/>
            <a:ext cx="172692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Line 8"/>
          <p:cNvSpPr/>
          <p:nvPr/>
        </p:nvSpPr>
        <p:spPr>
          <a:xfrm>
            <a:off x="2323440" y="2492280"/>
            <a:ext cx="0" cy="72072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Line 9"/>
          <p:cNvSpPr/>
          <p:nvPr/>
        </p:nvSpPr>
        <p:spPr>
          <a:xfrm>
            <a:off x="2323440" y="4437000"/>
            <a:ext cx="20160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Line 10"/>
          <p:cNvSpPr/>
          <p:nvPr/>
        </p:nvSpPr>
        <p:spPr>
          <a:xfrm>
            <a:off x="2323440" y="3716280"/>
            <a:ext cx="0" cy="720720"/>
          </a:xfrm>
          <a:prstGeom prst="line">
            <a:avLst/>
          </a:prstGeom>
          <a:ln w="9360">
            <a:solidFill>
              <a:schemeClr val="tx1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11"/>
          <p:cNvSpPr/>
          <p:nvPr/>
        </p:nvSpPr>
        <p:spPr>
          <a:xfrm>
            <a:off x="3907800" y="4581360"/>
            <a:ext cx="431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  <a:spcBef>
                <a:spcPts val="1199"/>
              </a:spcBef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+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266" name="CustomShape 12"/>
          <p:cNvSpPr/>
          <p:nvPr/>
        </p:nvSpPr>
        <p:spPr>
          <a:xfrm>
            <a:off x="4484160" y="4581360"/>
            <a:ext cx="431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-</a:t>
            </a:r>
            <a:endParaRPr b="0" lang="hr-HR" sz="2400" spc="-1" strike="noStrike">
              <a:latin typeface="Arial"/>
            </a:endParaRPr>
          </a:p>
        </p:txBody>
      </p:sp>
      <p:grpSp>
        <p:nvGrpSpPr>
          <p:cNvPr id="267" name="Group 13"/>
          <p:cNvGrpSpPr/>
          <p:nvPr/>
        </p:nvGrpSpPr>
        <p:grpSpPr>
          <a:xfrm>
            <a:off x="2107440" y="3213000"/>
            <a:ext cx="432000" cy="1006560"/>
            <a:chOff x="2107440" y="3213000"/>
            <a:chExt cx="432000" cy="1006560"/>
          </a:xfrm>
        </p:grpSpPr>
        <p:sp>
          <p:nvSpPr>
            <p:cNvPr id="268" name="Line 14"/>
            <p:cNvSpPr/>
            <p:nvPr/>
          </p:nvSpPr>
          <p:spPr>
            <a:xfrm>
              <a:off x="2107440" y="3213000"/>
              <a:ext cx="216000" cy="503280"/>
            </a:xfrm>
            <a:prstGeom prst="line">
              <a:avLst/>
            </a:prstGeom>
            <a:ln w="381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Line 15"/>
            <p:cNvSpPr/>
            <p:nvPr/>
          </p:nvSpPr>
          <p:spPr>
            <a:xfrm>
              <a:off x="2323440" y="3716280"/>
              <a:ext cx="216000" cy="503280"/>
            </a:xfrm>
            <a:prstGeom prst="line">
              <a:avLst/>
            </a:prstGeom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0" name="CustomShape 16"/>
          <p:cNvSpPr/>
          <p:nvPr/>
        </p:nvSpPr>
        <p:spPr>
          <a:xfrm>
            <a:off x="2971440" y="5157720"/>
            <a:ext cx="2663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hr-HR" sz="1800" spc="-1" strike="noStrike">
                <a:solidFill>
                  <a:srgbClr val="996600"/>
                </a:solidFill>
                <a:latin typeface="Calibri"/>
              </a:rPr>
              <a:t>Istosmjerni izvor električne struje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271" name="CustomShape 17"/>
          <p:cNvSpPr/>
          <p:nvPr/>
        </p:nvSpPr>
        <p:spPr>
          <a:xfrm>
            <a:off x="6643080" y="3284640"/>
            <a:ext cx="1728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hr-HR" sz="1800" spc="-1" strike="noStrike">
                <a:solidFill>
                  <a:srgbClr val="996600"/>
                </a:solidFill>
                <a:latin typeface="Calibri"/>
              </a:rPr>
              <a:t>električni vod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272" name="CustomShape 18"/>
          <p:cNvSpPr/>
          <p:nvPr/>
        </p:nvSpPr>
        <p:spPr>
          <a:xfrm>
            <a:off x="2034720" y="1989000"/>
            <a:ext cx="1728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hr-HR" sz="1800" spc="-1" strike="noStrike">
                <a:solidFill>
                  <a:srgbClr val="996600"/>
                </a:solidFill>
                <a:latin typeface="Calibri"/>
              </a:rPr>
              <a:t>električni vod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273" name="CustomShape 19"/>
          <p:cNvSpPr/>
          <p:nvPr/>
        </p:nvSpPr>
        <p:spPr>
          <a:xfrm>
            <a:off x="3763440" y="1700280"/>
            <a:ext cx="1223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hr-HR" sz="1800" spc="-1" strike="noStrike">
                <a:solidFill>
                  <a:srgbClr val="996600"/>
                </a:solidFill>
                <a:latin typeface="Calibri"/>
              </a:rPr>
              <a:t>trošilo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274" name="CustomShape 20"/>
          <p:cNvSpPr/>
          <p:nvPr/>
        </p:nvSpPr>
        <p:spPr>
          <a:xfrm>
            <a:off x="683640" y="3357720"/>
            <a:ext cx="1223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hr-HR" sz="1800" spc="-1" strike="noStrike">
                <a:solidFill>
                  <a:srgbClr val="996600"/>
                </a:solidFill>
                <a:latin typeface="Calibri"/>
              </a:rPr>
              <a:t>prekidač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275" name="CustomShape 21"/>
          <p:cNvSpPr/>
          <p:nvPr/>
        </p:nvSpPr>
        <p:spPr>
          <a:xfrm>
            <a:off x="2971440" y="3068640"/>
            <a:ext cx="2663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hr-HR" sz="1800" spc="-1" strike="noStrike">
                <a:solidFill>
                  <a:srgbClr val="996600"/>
                </a:solidFill>
                <a:latin typeface="Calibri"/>
              </a:rPr>
              <a:t>otvoreni strujni krug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276" name="CustomShape 22"/>
          <p:cNvSpPr/>
          <p:nvPr/>
        </p:nvSpPr>
        <p:spPr>
          <a:xfrm>
            <a:off x="2971440" y="3645000"/>
            <a:ext cx="2663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hr-HR" sz="1800" spc="-1" strike="noStrike">
                <a:solidFill>
                  <a:srgbClr val="996600"/>
                </a:solidFill>
                <a:latin typeface="Calibri"/>
              </a:rPr>
              <a:t>zatvoreni strujni krug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277" name="CustomShape 23"/>
          <p:cNvSpPr/>
          <p:nvPr/>
        </p:nvSpPr>
        <p:spPr>
          <a:xfrm>
            <a:off x="3907800" y="1989000"/>
            <a:ext cx="1038600" cy="964080"/>
          </a:xfrm>
          <a:prstGeom prst="star32">
            <a:avLst>
              <a:gd name="adj" fmla="val 37500"/>
            </a:avLst>
          </a:prstGeom>
          <a:solidFill>
            <a:srgbClr val="ff0000">
              <a:alpha val="60000"/>
            </a:srgbClr>
          </a:solidFill>
          <a:ln w="28440">
            <a:solidFill>
              <a:srgbClr val="f5430b"/>
            </a:solidFill>
            <a:round/>
          </a:ln>
          <a:effectLst>
            <a:glow rad="317500">
              <a:schemeClr val="accent6">
                <a:lumMod val="60000"/>
                <a:lumOff val="40000"/>
                <a:alpha val="31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nodeType="clickEffect" fill="hold">
                      <p:stCondLst>
                        <p:cond delay="indefinite"/>
                      </p:stCondLst>
                      <p:childTnLst>
                        <p:par>
                          <p:cTn id="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nodeType="clickEffect" fill="hold">
                      <p:stCondLst>
                        <p:cond delay="indefinite"/>
                      </p:stCondLst>
                      <p:childTnLst>
                        <p:par>
                          <p:cTn id="4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nodeType="clickEffect" fill="hold">
                      <p:stCondLst>
                        <p:cond delay="indefinite"/>
                      </p:stCondLst>
                      <p:childTnLst>
                        <p:par>
                          <p:cTn id="4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nodeType="clickEffect" fill="hold">
                      <p:stCondLst>
                        <p:cond delay="indefinite"/>
                      </p:stCondLst>
                      <p:childTnLst>
                        <p:par>
                          <p:cTn id="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nodeType="clickEffect" fill="hold">
                      <p:stCondLst>
                        <p:cond delay="indefinite"/>
                      </p:stCondLst>
                      <p:childTnLst>
                        <p:par>
                          <p:cTn id="5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1380000">
                                      <p:cBhvr>
                                        <p:cTn id="60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-180360" y="18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sr-Latn-RS" sz="3200" spc="-1" strike="noStrike">
                <a:solidFill>
                  <a:srgbClr val="ffffff"/>
                </a:solidFill>
                <a:latin typeface="Arial"/>
              </a:rPr>
              <a:t>Električna instalacija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Arial"/>
              </a:rPr>
              <a:t>Radi priključivanja trošila na gradsku električnu mrežu potrebno je unutar zgrade ugraditi električne vodove i druge tehničke tvorevine koje čine kućnu električnu instalaciju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Arial"/>
              </a:rPr>
              <a:t>Glavni priključak na gradsku mrežu može se izvesti nadzemnim i podzemnim vodovima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" descr=""/>
          <p:cNvPicPr/>
          <p:nvPr/>
        </p:nvPicPr>
        <p:blipFill>
          <a:blip r:embed="rId1"/>
          <a:stretch/>
        </p:blipFill>
        <p:spPr>
          <a:xfrm>
            <a:off x="3531600" y="1196640"/>
            <a:ext cx="5401440" cy="4892760"/>
          </a:xfrm>
          <a:prstGeom prst="rect">
            <a:avLst/>
          </a:prstGeom>
          <a:ln>
            <a:noFill/>
          </a:ln>
        </p:spPr>
      </p:pic>
      <p:sp>
        <p:nvSpPr>
          <p:cNvPr id="281" name="CustomShape 1"/>
          <p:cNvSpPr/>
          <p:nvPr/>
        </p:nvSpPr>
        <p:spPr>
          <a:xfrm>
            <a:off x="453240" y="1196640"/>
            <a:ext cx="3077640" cy="466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1 – </a:t>
            </a: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podzemni električni vod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2 – podzemni priključak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3 – glavni vod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4 – uzemljenje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5 – vod za uzemljenje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6 – razvodna ploča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7 – glavni električni 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osigurač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8 – električno brojilo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9 – električni osigurači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10 – električni vodovi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11 – razvodna kutija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12 – prekidač (sklopka)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13 – rasvjetno tijelo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14 – uzemljena utičnica</a:t>
            </a:r>
            <a:endParaRPr b="0" lang="hr-H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118080" y="18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sr-Latn-RS" sz="3200" spc="-1" strike="noStrike">
                <a:solidFill>
                  <a:srgbClr val="ffffff"/>
                </a:solidFill>
                <a:latin typeface="Arial"/>
              </a:rPr>
              <a:t>Električni vodovi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TextShape 2"/>
          <p:cNvSpPr txBox="1"/>
          <p:nvPr/>
        </p:nvSpPr>
        <p:spPr>
          <a:xfrm>
            <a:off x="457200" y="1600200"/>
            <a:ext cx="8229240" cy="2692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Arial"/>
              </a:rPr>
              <a:t>Većina električnih trošila u kućanstvu napaja  jednofaznom izmjeničnom strujom napona gradske mreže 230 volti.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Arial"/>
              </a:rPr>
              <a:t>Radi raspoznavanja izolacija se u trožilnim vodovima označuje bojama.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4" name="Picture 2" descr=""/>
          <p:cNvPicPr/>
          <p:nvPr/>
        </p:nvPicPr>
        <p:blipFill>
          <a:blip r:embed="rId1"/>
          <a:stretch/>
        </p:blipFill>
        <p:spPr>
          <a:xfrm>
            <a:off x="1115640" y="4365000"/>
            <a:ext cx="2090520" cy="1317240"/>
          </a:xfrm>
          <a:prstGeom prst="rect">
            <a:avLst/>
          </a:prstGeom>
          <a:ln>
            <a:noFill/>
          </a:ln>
        </p:spPr>
      </p:pic>
      <p:pic>
        <p:nvPicPr>
          <p:cNvPr id="285" name="Picture 3" descr=""/>
          <p:cNvPicPr/>
          <p:nvPr/>
        </p:nvPicPr>
        <p:blipFill>
          <a:blip r:embed="rId2"/>
          <a:stretch/>
        </p:blipFill>
        <p:spPr>
          <a:xfrm>
            <a:off x="3780720" y="5055840"/>
            <a:ext cx="1956960" cy="622080"/>
          </a:xfrm>
          <a:prstGeom prst="rect">
            <a:avLst/>
          </a:prstGeom>
          <a:ln>
            <a:noFill/>
          </a:ln>
        </p:spPr>
      </p:pic>
      <p:pic>
        <p:nvPicPr>
          <p:cNvPr id="286" name="Picture 4" descr=""/>
          <p:cNvPicPr/>
          <p:nvPr/>
        </p:nvPicPr>
        <p:blipFill>
          <a:blip r:embed="rId3"/>
          <a:stretch/>
        </p:blipFill>
        <p:spPr>
          <a:xfrm>
            <a:off x="6240960" y="4972680"/>
            <a:ext cx="1999800" cy="639360"/>
          </a:xfrm>
          <a:prstGeom prst="rect">
            <a:avLst/>
          </a:prstGeom>
          <a:ln>
            <a:noFill/>
          </a:ln>
        </p:spPr>
      </p:pic>
      <p:sp>
        <p:nvSpPr>
          <p:cNvPr id="287" name="CustomShape 3"/>
          <p:cNvSpPr/>
          <p:nvPr/>
        </p:nvSpPr>
        <p:spPr>
          <a:xfrm>
            <a:off x="1111680" y="5712840"/>
            <a:ext cx="22521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FAZNI VOD</a:t>
            </a:r>
            <a:endParaRPr b="0" lang="hr-H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smeđa ili crna izolacija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288" name="CustomShape 4"/>
          <p:cNvSpPr/>
          <p:nvPr/>
        </p:nvSpPr>
        <p:spPr>
          <a:xfrm>
            <a:off x="3960000" y="5709960"/>
            <a:ext cx="15984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NULTI VOD</a:t>
            </a:r>
            <a:endParaRPr b="0" lang="hr-H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</a:rPr>
              <a:t>plava izolacija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289" name="CustomShape 5"/>
          <p:cNvSpPr/>
          <p:nvPr/>
        </p:nvSpPr>
        <p:spPr>
          <a:xfrm>
            <a:off x="6124680" y="5684760"/>
            <a:ext cx="22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FAZNI VOD</a:t>
            </a:r>
            <a:endParaRPr b="0" lang="hr-H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</a:rPr>
              <a:t>žuto-zelena izolacija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389880" y="404640"/>
            <a:ext cx="7138800" cy="705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sr-Latn-RS" sz="3200" spc="-1" strike="noStrike">
                <a:solidFill>
                  <a:srgbClr val="ffffff"/>
                </a:solidFill>
                <a:latin typeface="Arial"/>
              </a:rPr>
              <a:t>Ispitivanje faznog voda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91" name="Group 2"/>
          <p:cNvGrpSpPr/>
          <p:nvPr/>
        </p:nvGrpSpPr>
        <p:grpSpPr>
          <a:xfrm>
            <a:off x="3311640" y="1484280"/>
            <a:ext cx="2015640" cy="1944360"/>
            <a:chOff x="3311640" y="1484280"/>
            <a:chExt cx="2015640" cy="1944360"/>
          </a:xfrm>
        </p:grpSpPr>
        <p:sp>
          <p:nvSpPr>
            <p:cNvPr id="292" name="CustomShape 3"/>
            <p:cNvSpPr/>
            <p:nvPr/>
          </p:nvSpPr>
          <p:spPr>
            <a:xfrm>
              <a:off x="3311640" y="1484280"/>
              <a:ext cx="2015640" cy="1944360"/>
            </a:xfrm>
            <a:prstGeom prst="bevel">
              <a:avLst>
                <a:gd name="adj" fmla="val 9551"/>
              </a:avLst>
            </a:pr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path path="rect"/>
            </a:gra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" name="CustomShape 4"/>
            <p:cNvSpPr/>
            <p:nvPr/>
          </p:nvSpPr>
          <p:spPr>
            <a:xfrm>
              <a:off x="3743280" y="1917720"/>
              <a:ext cx="1152000" cy="1150560"/>
            </a:xfrm>
            <a:prstGeom prst="ellipse">
              <a:avLst/>
            </a:prstGeom>
            <a:solidFill>
              <a:schemeClr val="bg1"/>
            </a:solidFill>
            <a:ln w="2556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" name="CustomShape 5"/>
            <p:cNvSpPr/>
            <p:nvPr/>
          </p:nvSpPr>
          <p:spPr>
            <a:xfrm>
              <a:off x="3959280" y="2421000"/>
              <a:ext cx="215640" cy="215640"/>
            </a:xfrm>
            <a:prstGeom prst="ellipse">
              <a:avLst/>
            </a:prstGeom>
            <a:solidFill>
              <a:srgbClr val="808080"/>
            </a:solidFill>
            <a:ln w="93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" name="CustomShape 6"/>
            <p:cNvSpPr/>
            <p:nvPr/>
          </p:nvSpPr>
          <p:spPr>
            <a:xfrm>
              <a:off x="4390920" y="2421000"/>
              <a:ext cx="215640" cy="215640"/>
            </a:xfrm>
            <a:prstGeom prst="ellipse">
              <a:avLst/>
            </a:prstGeom>
            <a:solidFill>
              <a:srgbClr val="808080"/>
            </a:solidFill>
            <a:ln w="93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" name="CustomShape 7"/>
            <p:cNvSpPr/>
            <p:nvPr/>
          </p:nvSpPr>
          <p:spPr>
            <a:xfrm>
              <a:off x="4248000" y="1917720"/>
              <a:ext cx="142560" cy="215640"/>
            </a:xfrm>
            <a:prstGeom prst="rect">
              <a:avLst/>
            </a:prstGeom>
            <a:solidFill>
              <a:srgbClr val="efbf5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" name="CustomShape 8"/>
            <p:cNvSpPr/>
            <p:nvPr/>
          </p:nvSpPr>
          <p:spPr>
            <a:xfrm>
              <a:off x="4248000" y="2852640"/>
              <a:ext cx="142560" cy="215640"/>
            </a:xfrm>
            <a:prstGeom prst="rect">
              <a:avLst/>
            </a:prstGeom>
            <a:solidFill>
              <a:srgbClr val="efbf5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98" name="Group 9"/>
          <p:cNvGrpSpPr/>
          <p:nvPr/>
        </p:nvGrpSpPr>
        <p:grpSpPr>
          <a:xfrm>
            <a:off x="3887640" y="2852640"/>
            <a:ext cx="671040" cy="3365280"/>
            <a:chOff x="3887640" y="2852640"/>
            <a:chExt cx="671040" cy="3365280"/>
          </a:xfrm>
        </p:grpSpPr>
        <p:pic>
          <p:nvPicPr>
            <p:cNvPr id="299" name="Picture 24" descr=""/>
            <p:cNvPicPr/>
            <p:nvPr/>
          </p:nvPicPr>
          <p:blipFill>
            <a:blip r:embed="rId1"/>
            <a:stretch/>
          </p:blipFill>
          <p:spPr>
            <a:xfrm>
              <a:off x="3887640" y="5805360"/>
              <a:ext cx="671040" cy="412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00" name="CustomShape 10"/>
            <p:cNvSpPr/>
            <p:nvPr/>
          </p:nvSpPr>
          <p:spPr>
            <a:xfrm>
              <a:off x="3887640" y="4581360"/>
              <a:ext cx="358560" cy="12236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492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" name="CustomShape 11"/>
            <p:cNvSpPr/>
            <p:nvPr/>
          </p:nvSpPr>
          <p:spPr>
            <a:xfrm>
              <a:off x="3959280" y="3718080"/>
              <a:ext cx="215640" cy="8647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492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" name="Line 12"/>
            <p:cNvSpPr/>
            <p:nvPr/>
          </p:nvSpPr>
          <p:spPr>
            <a:xfrm>
              <a:off x="4065480" y="2852640"/>
              <a:ext cx="0" cy="865080"/>
            </a:xfrm>
            <a:prstGeom prst="line">
              <a:avLst/>
            </a:prstGeom>
            <a:ln w="1015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" name="CustomShape 13"/>
            <p:cNvSpPr/>
            <p:nvPr/>
          </p:nvSpPr>
          <p:spPr>
            <a:xfrm>
              <a:off x="3959280" y="4941720"/>
              <a:ext cx="215640" cy="72036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3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04" name="Group 14"/>
          <p:cNvGrpSpPr/>
          <p:nvPr/>
        </p:nvGrpSpPr>
        <p:grpSpPr>
          <a:xfrm>
            <a:off x="4319640" y="2852640"/>
            <a:ext cx="576000" cy="3365280"/>
            <a:chOff x="4319640" y="2852640"/>
            <a:chExt cx="576000" cy="3365280"/>
          </a:xfrm>
        </p:grpSpPr>
        <p:pic>
          <p:nvPicPr>
            <p:cNvPr id="305" name="Picture 26" descr=""/>
            <p:cNvPicPr/>
            <p:nvPr/>
          </p:nvPicPr>
          <p:blipFill>
            <a:blip r:embed="rId2"/>
            <a:stretch/>
          </p:blipFill>
          <p:spPr>
            <a:xfrm>
              <a:off x="4319640" y="5805360"/>
              <a:ext cx="576000" cy="412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06" name="CustomShape 15"/>
            <p:cNvSpPr/>
            <p:nvPr/>
          </p:nvSpPr>
          <p:spPr>
            <a:xfrm>
              <a:off x="4319640" y="4581360"/>
              <a:ext cx="358560" cy="12236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492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" name="CustomShape 16"/>
            <p:cNvSpPr/>
            <p:nvPr/>
          </p:nvSpPr>
          <p:spPr>
            <a:xfrm>
              <a:off x="4390920" y="3718080"/>
              <a:ext cx="215640" cy="8647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492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" name="Line 17"/>
            <p:cNvSpPr/>
            <p:nvPr/>
          </p:nvSpPr>
          <p:spPr>
            <a:xfrm>
              <a:off x="4497120" y="2852640"/>
              <a:ext cx="0" cy="865080"/>
            </a:xfrm>
            <a:prstGeom prst="line">
              <a:avLst/>
            </a:prstGeom>
            <a:ln w="1015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9" name="CustomShape 18"/>
          <p:cNvSpPr/>
          <p:nvPr/>
        </p:nvSpPr>
        <p:spPr>
          <a:xfrm>
            <a:off x="4390920" y="4941720"/>
            <a:ext cx="215640" cy="72036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19"/>
          <p:cNvSpPr/>
          <p:nvPr/>
        </p:nvSpPr>
        <p:spPr>
          <a:xfrm>
            <a:off x="1798560" y="1917720"/>
            <a:ext cx="151092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CustomShape 20"/>
          <p:cNvSpPr/>
          <p:nvPr/>
        </p:nvSpPr>
        <p:spPr>
          <a:xfrm>
            <a:off x="1798560" y="2060640"/>
            <a:ext cx="1225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  <a:spcBef>
                <a:spcPts val="901"/>
              </a:spcBef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</a:rPr>
              <a:t>nulti vod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312" name="CustomShape 21"/>
          <p:cNvSpPr/>
          <p:nvPr/>
        </p:nvSpPr>
        <p:spPr>
          <a:xfrm>
            <a:off x="5472000" y="2060640"/>
            <a:ext cx="1225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</a:rPr>
              <a:t>fazni vod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313" name="CustomShape 22"/>
          <p:cNvSpPr/>
          <p:nvPr/>
        </p:nvSpPr>
        <p:spPr>
          <a:xfrm>
            <a:off x="1798560" y="4797360"/>
            <a:ext cx="1872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</a:rPr>
              <a:t>fazni ispitivač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9" dur="indefinite" restart="never" nodeType="tmRoot">
          <p:childTnLst>
            <p:seq>
              <p:cTn id="70" dur="indefinite" nodeType="mainSeq">
                <p:childTnLst>
                  <p:par>
                    <p:cTn id="71" nodeType="clickEffect" fill="hold">
                      <p:stCondLst>
                        <p:cond delay="0"/>
                      </p:stCondLst>
                      <p:childTnLst>
                        <p:par>
                          <p:cTn id="7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nodeType="clickEffect" fill="hold">
                      <p:stCondLst>
                        <p:cond delay="indefinite"/>
                      </p:stCondLst>
                      <p:childTnLst>
                        <p:par>
                          <p:cTn id="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06 5.08788E-006 L 3.33333E-006 -0.04208 E">
                                      <p:cBhvr>
                                        <p:cTn id="79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nodeType="clickEffect" fill="hold">
                      <p:stCondLst>
                        <p:cond delay="indefinite"/>
                      </p:stCondLst>
                      <p:childTnLst>
                        <p:par>
                          <p:cTn id="8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nodeType="clickEffect" fill="hold">
                      <p:stCondLst>
                        <p:cond delay="indefinite"/>
                      </p:stCondLst>
                      <p:childTnLst>
                        <p:par>
                          <p:cTn id="8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nodeType="clickEffect" fill="hold">
                      <p:stCondLst>
                        <p:cond delay="indefinite"/>
                      </p:stCondLst>
                      <p:childTnLst>
                        <p:par>
                          <p:cTn id="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209 E">
                                      <p:cBhvr>
                                        <p:cTn id="95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209 E">
                                      <p:cBhvr>
                                        <p:cTn id="97" dur="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nodeType="after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0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nodeType="clickEffect" fill="hold">
                      <p:stCondLst>
                        <p:cond delay="indefinite"/>
                      </p:stCondLst>
                      <p:childTnLst>
                        <p:par>
                          <p:cTn id="10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0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nodeType="clickEffect" fill="hold">
                      <p:stCondLst>
                        <p:cond delay="indefinite"/>
                      </p:stCondLst>
                      <p:childTnLst>
                        <p:par>
                          <p:cTn id="10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1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Application>LibreOffice/6.2.5.2$Windows_X86_64 LibreOffice_project/1ec314fa52f458adc18c4f025c545a4e8b22c159</Application>
  <Words>291</Words>
  <Paragraphs>61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2013-12-03T17:50:35Z</dcterms:created>
  <dc:creator>Toshiba</dc:creator>
  <dc:description/>
  <dc:language>hr-HR</dc:language>
  <cp:lastModifiedBy>Autor</cp:lastModifiedBy>
  <dcterms:modified xsi:type="dcterms:W3CDTF">2014-07-16T07:59:48Z</dcterms:modified>
  <cp:revision>21</cp:revision>
  <dc:subject/>
  <dc:title>Električne instalacije u kući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Prikaz na zaslonu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