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9296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13420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9296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13420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9296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134200" y="228600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69296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134200" y="4162680"/>
            <a:ext cx="327708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b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/>
            <a:ah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RS" sz="10000" spc="797" strike="noStrike" cap="all">
                <a:solidFill>
                  <a:srgbClr val="2a1a00"/>
                </a:solidFill>
                <a:latin typeface="Impact"/>
              </a:rPr>
              <a:t>Uredite stil naslova matrice</a:t>
            </a:r>
            <a:endParaRPr b="0" lang="sr-Latn-RS" sz="10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D30082C-C605-4AD3-8CCA-D486210B8DB7}" type="datetime">
              <a:rPr b="0" lang="hr-HR" sz="1200" spc="-1" strike="noStrike">
                <a:solidFill>
                  <a:srgbClr val="b07906"/>
                </a:solidFill>
                <a:latin typeface="Gill Sans MT"/>
              </a:rPr>
              <a:t>20.03.20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944DA2-0901-4389-8139-049286893ED0}" type="slidenum">
              <a:rPr b="0" lang="hr-HR" sz="1200" spc="-1" strike="noStrike">
                <a:solidFill>
                  <a:srgbClr val="b07906"/>
                </a:solidFill>
                <a:latin typeface="Gill Sans MT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95959"/>
                </a:solidFill>
                <a:latin typeface="Gill Sans MT"/>
              </a:rPr>
              <a:t>Kliknite za uređivanje oblika teksta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595959"/>
                </a:solidFill>
                <a:latin typeface="Gill Sans MT"/>
              </a:rPr>
              <a:t>Druga razina konture</a:t>
            </a:r>
            <a:endParaRPr b="0" lang="sr-Latn-RS" sz="1600" spc="-1" strike="noStrike">
              <a:solidFill>
                <a:srgbClr val="595959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400" spc="-1" strike="noStrike">
                <a:solidFill>
                  <a:srgbClr val="595959"/>
                </a:solidFill>
                <a:latin typeface="Gill Sans MT"/>
              </a:rPr>
              <a:t>Treća razina konture</a:t>
            </a:r>
            <a:endParaRPr b="0" lang="sr-Latn-RS" sz="1400" spc="-1" strike="noStrike">
              <a:solidFill>
                <a:srgbClr val="595959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400" spc="-1" strike="noStrike">
                <a:solidFill>
                  <a:srgbClr val="595959"/>
                </a:solidFill>
                <a:latin typeface="Gill Sans MT"/>
              </a:rPr>
              <a:t>Četvrta razina kontura</a:t>
            </a:r>
            <a:endParaRPr b="0" lang="sr-Latn-RS" sz="1400" spc="-1" strike="noStrike">
              <a:solidFill>
                <a:srgbClr val="595959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95959"/>
                </a:solidFill>
                <a:latin typeface="Gill Sans MT"/>
              </a:rPr>
              <a:t>Peta razina kontura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95959"/>
                </a:solidFill>
                <a:latin typeface="Gill Sans MT"/>
              </a:rPr>
              <a:t>Šesta razina kontura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95959"/>
                </a:solidFill>
                <a:latin typeface="Gill Sans MT"/>
              </a:rPr>
              <a:t>Sedma razina konture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sr-Latn-RS" sz="5100" spc="199" strike="noStrike" cap="all">
                <a:solidFill>
                  <a:srgbClr val="2a1a00"/>
                </a:solidFill>
                <a:latin typeface="Impact"/>
              </a:rPr>
              <a:t>Uredite stil naslova matrice</a:t>
            </a:r>
            <a:endParaRPr b="0" lang="sr-Latn-RS" sz="51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595959"/>
                </a:solidFill>
                <a:latin typeface="Gill Sans MT"/>
              </a:rPr>
              <a:t>Uredite stilove teksta matrice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  <a:p>
            <a:pPr lvl="1" marL="6858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/>
              <a:buChar char="–"/>
            </a:pPr>
            <a:r>
              <a:rPr b="0" lang="sr-Latn-RS" sz="1800" spc="-1" strike="noStrike">
                <a:solidFill>
                  <a:srgbClr val="595959"/>
                </a:solidFill>
                <a:latin typeface="Gill Sans MT"/>
              </a:rPr>
              <a:t>Druga razina</a:t>
            </a:r>
            <a:endParaRPr b="0" lang="sr-Latn-RS" sz="1800" spc="-1" strike="noStrike">
              <a:solidFill>
                <a:srgbClr val="595959"/>
              </a:solidFill>
              <a:latin typeface="Gill Sans MT"/>
            </a:endParaRPr>
          </a:p>
          <a:p>
            <a:pPr lvl="2" marL="11430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595959"/>
                </a:solidFill>
                <a:latin typeface="Gill Sans MT"/>
              </a:rPr>
              <a:t>Treća razina</a:t>
            </a:r>
            <a:endParaRPr b="0" lang="sr-Latn-RS" sz="1600" spc="-1" strike="noStrike">
              <a:solidFill>
                <a:srgbClr val="595959"/>
              </a:solidFill>
              <a:latin typeface="Gill Sans MT"/>
            </a:endParaRPr>
          </a:p>
          <a:p>
            <a:pPr lvl="3" marL="16002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/>
              <a:buChar char="–"/>
            </a:pPr>
            <a:r>
              <a:rPr b="0" lang="sr-Latn-RS" sz="1400" spc="-1" strike="noStrike">
                <a:solidFill>
                  <a:srgbClr val="595959"/>
                </a:solidFill>
                <a:latin typeface="Gill Sans MT"/>
              </a:rPr>
              <a:t>Četvrta razina</a:t>
            </a:r>
            <a:endParaRPr b="0" lang="sr-Latn-RS" sz="1400" spc="-1" strike="noStrike">
              <a:solidFill>
                <a:srgbClr val="595959"/>
              </a:solidFill>
              <a:latin typeface="Gill Sans MT"/>
            </a:endParaRPr>
          </a:p>
          <a:p>
            <a:pPr lvl="4" marL="20574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1400" spc="-1" strike="noStrike">
                <a:solidFill>
                  <a:srgbClr val="595959"/>
                </a:solidFill>
                <a:latin typeface="Gill Sans MT"/>
              </a:rPr>
              <a:t>Peta razina</a:t>
            </a:r>
            <a:endParaRPr b="0" lang="sr-Latn-RS" sz="1400" spc="-1" strike="noStrike">
              <a:solidFill>
                <a:srgbClr val="595959"/>
              </a:solidFill>
              <a:latin typeface="Gill Sans M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1251720" y="6375600"/>
            <a:ext cx="2329200" cy="348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860346A-4E87-4444-84FD-C42568D6680B}" type="datetime">
              <a:rPr b="0" lang="hr-HR" sz="1200" spc="-1" strike="noStrike">
                <a:solidFill>
                  <a:srgbClr val="595959"/>
                </a:solidFill>
                <a:latin typeface="Gill Sans MT"/>
              </a:rPr>
              <a:t>20.03.20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4038480" y="6375600"/>
            <a:ext cx="4114440" cy="345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8610480" y="6375600"/>
            <a:ext cx="2819160" cy="345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EFCFA8-2EE7-47B5-87DF-36731A5F7892}" type="slidenum">
              <a:rPr b="0" lang="hr-HR" sz="1200" spc="-1" strike="noStrike">
                <a:solidFill>
                  <a:srgbClr val="595959"/>
                </a:solidFill>
                <a:latin typeface="Gill Sans MT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AQxMzeGj9VA" TargetMode="External"/><Relationship Id="rId2" Type="http://schemas.openxmlformats.org/officeDocument/2006/relationships/hyperlink" Target="https://www.youtube.com/watch?v=AQxMzeGj9VA" TargetMode="External"/><Relationship Id="rId3" Type="http://schemas.openxmlformats.org/officeDocument/2006/relationships/hyperlink" Target="https://www.youtube.com/watch?v=Biex1XR_mpo&amp;feature=emb_logo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RS" sz="10000" spc="797" strike="noStrike" cap="all">
                <a:solidFill>
                  <a:srgbClr val="2a1a00"/>
                </a:solidFill>
                <a:latin typeface="Impact"/>
              </a:rPr>
              <a:t>Svjetski dan osoba s down sindromom</a:t>
            </a:r>
            <a:endParaRPr b="0" lang="sr-Latn-RS" sz="10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2215080" y="5979240"/>
            <a:ext cx="8044920" cy="74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hr-HR" sz="2000" spc="398" strike="noStrike" cap="all">
                <a:solidFill>
                  <a:srgbClr val="2a1a00"/>
                </a:solidFill>
                <a:latin typeface="Gill Sans MT"/>
              </a:rPr>
              <a:t>21.ožujka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2000"/>
          </a:bodyPr>
          <a:p>
            <a:pPr>
              <a:lnSpc>
                <a:spcPct val="90000"/>
              </a:lnSpc>
            </a:pPr>
            <a:r>
              <a:rPr b="0" lang="sr-Latn-RS" sz="5100" spc="199" strike="noStrike" cap="all">
                <a:solidFill>
                  <a:srgbClr val="2a1a00"/>
                </a:solidFill>
                <a:latin typeface="Impact"/>
              </a:rPr>
              <a:t>Svjetski dan osoba s Down sindromom održava se 21. ožujka.</a:t>
            </a:r>
            <a:br/>
            <a:endParaRPr b="0" lang="sr-Latn-RS" sz="51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251720" y="1840680"/>
            <a:ext cx="10177920" cy="4038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595959"/>
                </a:solidFill>
                <a:latin typeface="Tahoma"/>
                <a:ea typeface="Tahoma"/>
              </a:rPr>
              <a:t>Simbol Dana sindroma Down su šarene čarape. Nošenjem šarenih čarapa pokazuje se podrška borbi osoba s Down sindromom kako bi se što bolje uklopili u naše društvo.</a:t>
            </a:r>
            <a:endParaRPr b="0" lang="sr-Latn-RS" sz="20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660760" y="2848680"/>
            <a:ext cx="7602480" cy="363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51720" y="382320"/>
            <a:ext cx="10177920" cy="95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sr-Latn-RS" sz="5100" spc="199" strike="noStrike" cap="all">
                <a:solidFill>
                  <a:srgbClr val="2a1a00"/>
                </a:solidFill>
                <a:latin typeface="Impact"/>
              </a:rPr>
              <a:t>Što je down sindrom?</a:t>
            </a:r>
            <a:endParaRPr b="0" lang="sr-Latn-RS" sz="51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251720" y="1230840"/>
            <a:ext cx="10177920" cy="4648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595959"/>
                </a:solidFill>
                <a:latin typeface="Gill Sans MT"/>
              </a:rPr>
              <a:t>Prosječno jedno od 650 sve novorođene djece rađa se sa sindromom Down.</a:t>
            </a:r>
            <a:endParaRPr b="0" lang="sr-Latn-RS" sz="24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595959"/>
                </a:solidFill>
                <a:latin typeface="Tahoma"/>
                <a:ea typeface="Tahoma"/>
              </a:rPr>
              <a:t>Down sindrom je kromosomski poremećaj koji nastaje uslijed viška jednog kromosoma ili dijela kromosoma u jezgri </a:t>
            </a:r>
            <a:r>
              <a:rPr b="0" i="1" lang="sr-Latn-RS" sz="2400" spc="-1" strike="noStrike" u="sng">
                <a:solidFill>
                  <a:srgbClr val="595959"/>
                </a:solidFill>
                <a:uFillTx/>
                <a:latin typeface="Tahoma"/>
                <a:ea typeface="Tahoma"/>
              </a:rPr>
              <a:t>svake stanice tijela.</a:t>
            </a:r>
            <a:endParaRPr b="0" lang="sr-Latn-RS" sz="24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595959"/>
                </a:solidFill>
                <a:latin typeface="Tahoma"/>
                <a:ea typeface="Tahoma"/>
              </a:rPr>
              <a:t>Taj poremećaj sprečava normalan fizički i mentalni razvoj djeteta. </a:t>
            </a:r>
            <a:endParaRPr b="0" lang="sr-Latn-RS" sz="24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2954160" y="3657600"/>
            <a:ext cx="6698880" cy="286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>
              <a:lnSpc>
                <a:spcPct val="90000"/>
              </a:lnSpc>
            </a:pPr>
            <a:r>
              <a:rPr b="0" lang="sr-Latn-RS" sz="5100" spc="199" strike="noStrike" cap="all">
                <a:solidFill>
                  <a:srgbClr val="2a1a00"/>
                </a:solidFill>
                <a:latin typeface="Impact"/>
              </a:rPr>
              <a:t>Stvari koje treba znati o osobama s down sindromom</a:t>
            </a:r>
            <a:endParaRPr b="0" lang="sr-Latn-RS" sz="51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055160" y="2075040"/>
            <a:ext cx="7912800" cy="4407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Ljudi s Downom žive i vode uobičajene, uspješne živote.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Moguće je da je malo teže komunicirati s ljudima sa sindromom Down.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Svatko s ovim sindromom ima svoju osobnost.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Ne žele da se prema njima ponašate kao prema bebama.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Mogu živjeti sami.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595959"/>
                </a:solidFill>
                <a:latin typeface="Tahoma"/>
                <a:ea typeface="Tahoma"/>
              </a:rPr>
              <a:t>Sindrom Down ne definira osobu.</a:t>
            </a: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endParaRPr b="0" lang="sr-Latn-RS" sz="28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8896320" y="2368080"/>
            <a:ext cx="3115080" cy="413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</a:pPr>
            <a:r>
              <a:rPr b="0" lang="sr-Latn-RS" sz="8000" spc="199" strike="noStrike" cap="all">
                <a:solidFill>
                  <a:srgbClr val="2a1a00"/>
                </a:solidFill>
                <a:latin typeface="Impact"/>
              </a:rPr>
              <a:t>Pogledaj video!</a:t>
            </a:r>
            <a:endParaRPr b="0" lang="sr-Latn-RS" sz="8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3200" spc="-1" strike="noStrike" u="sng">
                <a:solidFill>
                  <a:srgbClr val="86ced0"/>
                </a:solidFill>
                <a:uFillTx/>
                <a:latin typeface="Gill Sans MT"/>
                <a:hlinkClick r:id="rId1"/>
              </a:rPr>
              <a:t>https://</a:t>
            </a:r>
            <a:r>
              <a:rPr b="0" lang="sr-Latn-RS" sz="3200" spc="-1" strike="noStrike" u="sng">
                <a:solidFill>
                  <a:srgbClr val="86ced0"/>
                </a:solidFill>
                <a:uFillTx/>
                <a:latin typeface="Gill Sans MT"/>
                <a:hlinkClick r:id="rId2"/>
              </a:rPr>
              <a:t>www.youtube.com/watch?v=AQxMzeGj9VA</a:t>
            </a:r>
            <a:endParaRPr b="0" lang="sr-Latn-RS" sz="3200" spc="-1" strike="noStrike">
              <a:solidFill>
                <a:srgbClr val="595959"/>
              </a:solidFill>
              <a:latin typeface="Gill Sans MT"/>
            </a:endParaRPr>
          </a:p>
          <a:p>
            <a:pPr marL="228600" indent="-22824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</a:pPr>
            <a:r>
              <a:rPr b="0" lang="sr-Latn-RS" sz="3200" spc="-1" strike="noStrike" u="sng">
                <a:solidFill>
                  <a:srgbClr val="86ced0"/>
                </a:solidFill>
                <a:uFillTx/>
                <a:latin typeface="Gill Sans MT"/>
                <a:hlinkClick r:id="rId3"/>
              </a:rPr>
              <a:t>https://www.youtube.com/watch?v=Biex1XR_mpo&amp;feature=emb_logo</a:t>
            </a:r>
            <a:endParaRPr b="0" lang="sr-Latn-RS" sz="3200" spc="-1" strike="noStrike">
              <a:solidFill>
                <a:srgbClr val="595959"/>
              </a:solidFill>
              <a:latin typeface="Gill Sans MT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4"/>
          <a:stretch/>
        </p:blipFill>
        <p:spPr>
          <a:xfrm>
            <a:off x="7974720" y="3716280"/>
            <a:ext cx="3818160" cy="262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188720" y="159480"/>
            <a:ext cx="10177920" cy="3098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0" lang="sr-Latn-RS" sz="5400" spc="199" strike="noStrike" cap="all">
                <a:solidFill>
                  <a:srgbClr val="2a1a00"/>
                </a:solidFill>
                <a:latin typeface="Impact"/>
              </a:rPr>
              <a:t>I Ne zaboravi 21. ožujka nositi šarene čarape kao znak podrške osobama s down sindromom!! </a:t>
            </a:r>
            <a:endParaRPr b="0" lang="sr-Latn-RS" sz="54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3259080" y="3546000"/>
            <a:ext cx="6037200" cy="331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</TotalTime>
  <Application>LibreOffice/6.2.5.2$Windows_X86_64 LibreOffice_project/1ec314fa52f458adc18c4f025c545a4e8b22c159</Application>
  <Words>184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2020-03-19T08:09:08Z</dcterms:created>
  <dc:creator>Ucionica</dc:creator>
  <dc:description/>
  <dc:language>hr-HR</dc:language>
  <cp:lastModifiedBy>Windows User</cp:lastModifiedBy>
  <dcterms:modified xsi:type="dcterms:W3CDTF">2020-03-20T16:26:54Z</dcterms:modified>
  <cp:revision>10</cp:revision>
  <dc:subject/>
  <dc:title>Sat razrednika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