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109724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4195800"/>
            <a:ext cx="109724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208476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419580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419580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35330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2084760"/>
            <a:ext cx="35330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2084760"/>
            <a:ext cx="35330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4195800"/>
            <a:ext cx="35330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4195800"/>
            <a:ext cx="35330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4195800"/>
            <a:ext cx="35330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2084760"/>
            <a:ext cx="10972440" cy="40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10972440" cy="404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5354280" cy="404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2084760"/>
            <a:ext cx="5354280" cy="404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1028880"/>
            <a:ext cx="10972440" cy="4408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2084760"/>
            <a:ext cx="5354280" cy="404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419580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2084760"/>
            <a:ext cx="10972440" cy="4041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5354280" cy="404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208476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419580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208476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4195800"/>
            <a:ext cx="109724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109724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4195800"/>
            <a:ext cx="109724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208476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419580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419580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35330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2084760"/>
            <a:ext cx="35330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2084760"/>
            <a:ext cx="35330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4195800"/>
            <a:ext cx="35330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4195800"/>
            <a:ext cx="35330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4195800"/>
            <a:ext cx="35330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10972440" cy="404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5354280" cy="404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2084760"/>
            <a:ext cx="5354280" cy="404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1028880"/>
            <a:ext cx="10972440" cy="4408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2084760"/>
            <a:ext cx="5354280" cy="404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419580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5354280" cy="4041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208476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419580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208476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2084760"/>
            <a:ext cx="535428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4195800"/>
            <a:ext cx="10972440" cy="192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2191760" cy="959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2" descr=""/>
          <p:cNvPicPr/>
          <p:nvPr/>
        </p:nvPicPr>
        <p:blipFill>
          <a:blip r:embed="rId2"/>
          <a:stretch/>
        </p:blipFill>
        <p:spPr>
          <a:xfrm>
            <a:off x="4943880" y="6413040"/>
            <a:ext cx="2304000" cy="444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5870" spc="-1" strike="noStrike">
                <a:solidFill>
                  <a:srgbClr val="000000"/>
                </a:solidFill>
                <a:latin typeface="Calibri"/>
              </a:rPr>
              <a:t>Uredite stil naslova matrice</a:t>
            </a:r>
            <a:endParaRPr b="0" lang="sr-Latn-RS" sz="58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7A7C7D1-114A-4377-B80B-5E9D48C8F108}" type="datetime">
              <a:rPr b="0" lang="hr-HR" sz="1600" spc="-1" strike="noStrike">
                <a:solidFill>
                  <a:srgbClr val="8b8b8b"/>
                </a:solidFill>
                <a:latin typeface="Calibri"/>
              </a:rPr>
              <a:t>17.03.20</a:t>
            </a:fld>
            <a:endParaRPr b="0" lang="hr-HR" sz="16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C0B887B-FDAC-4DF2-BA3F-FBE90686CB0B}" type="slidenum">
              <a:rPr b="0" lang="hr-HR" sz="16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6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67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RS" sz="267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67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RS" sz="267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12191760" cy="959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2" descr=""/>
          <p:cNvPicPr/>
          <p:nvPr/>
        </p:nvPicPr>
        <p:blipFill>
          <a:blip r:embed="rId2"/>
          <a:stretch/>
        </p:blipFill>
        <p:spPr>
          <a:xfrm>
            <a:off x="4943880" y="6413040"/>
            <a:ext cx="2304000" cy="44460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609480" y="1028880"/>
            <a:ext cx="10972440" cy="9507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5870" spc="-1" strike="noStrike">
                <a:solidFill>
                  <a:srgbClr val="000000"/>
                </a:solidFill>
                <a:latin typeface="Calibri"/>
              </a:rPr>
              <a:t>Uredite stil naslova matrice</a:t>
            </a:r>
            <a:endParaRPr b="0" lang="sr-Latn-RS" sz="58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2084760"/>
            <a:ext cx="10972440" cy="4041000"/>
          </a:xfrm>
          <a:prstGeom prst="rect">
            <a:avLst/>
          </a:prstGeom>
        </p:spPr>
        <p:txBody>
          <a:bodyPr>
            <a:noAutofit/>
          </a:bodyPr>
          <a:p>
            <a:pPr marL="457200" indent="-456840">
              <a:lnSpc>
                <a:spcPct val="100000"/>
              </a:lnSpc>
              <a:spcBef>
                <a:spcPts val="853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Uredite stilove teksta matrice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  <a:p>
            <a:pPr lvl="1" marL="990720" indent="-380520">
              <a:lnSpc>
                <a:spcPct val="100000"/>
              </a:lnSpc>
              <a:spcBef>
                <a:spcPts val="746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RS" sz="374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3740" spc="-1" strike="noStrike">
              <a:solidFill>
                <a:srgbClr val="000000"/>
              </a:solidFill>
              <a:latin typeface="Calibri"/>
            </a:endParaRPr>
          </a:p>
          <a:p>
            <a:pPr lvl="2" marL="1523880" indent="-304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32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lvl="3" marL="2133720" indent="-30456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–"/>
            </a:pPr>
            <a:r>
              <a:rPr b="0" lang="sr-Latn-RS" sz="267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2670" spc="-1" strike="noStrike">
              <a:solidFill>
                <a:srgbClr val="000000"/>
              </a:solidFill>
              <a:latin typeface="Calibri"/>
            </a:endParaRPr>
          </a:p>
          <a:p>
            <a:pPr lvl="4" marL="2743200" indent="-30456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»"/>
            </a:pPr>
            <a:r>
              <a:rPr b="0" lang="sr-Latn-RS" sz="267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sr-Latn-RS" sz="26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E2309D6-9B96-4C87-AD1A-3D13CCA74133}" type="datetime">
              <a:rPr b="0" lang="hr-HR" sz="1600" spc="-1" strike="noStrike">
                <a:solidFill>
                  <a:srgbClr val="8b8b8b"/>
                </a:solidFill>
                <a:latin typeface="Calibri"/>
              </a:rPr>
              <a:t>17.03.20</a:t>
            </a:fld>
            <a:endParaRPr b="0" lang="hr-HR" sz="16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04E7C49-7FC8-4D8F-83BC-588EC19B6AED}" type="slidenum">
              <a:rPr b="0" lang="hr-HR" sz="16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5870" spc="-1" strike="noStrike">
                <a:solidFill>
                  <a:srgbClr val="000000"/>
                </a:solidFill>
                <a:latin typeface="Calibri"/>
              </a:rPr>
              <a:t>PRIRODNI I UMJETNI MATERIJALI</a:t>
            </a:r>
            <a:endParaRPr b="0" lang="sr-Latn-RS" sz="587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527840" y="3674880"/>
            <a:ext cx="3291120" cy="18471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TextShape 2"/>
          <p:cNvSpPr txBox="1"/>
          <p:nvPr/>
        </p:nvSpPr>
        <p:spPr>
          <a:xfrm>
            <a:off x="886320" y="0"/>
            <a:ext cx="10515240" cy="977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r-Latn-RS" sz="4000" spc="-1" strike="noStrike">
                <a:solidFill>
                  <a:srgbClr val="000000"/>
                </a:solidFill>
                <a:latin typeface="Calibri"/>
              </a:rPr>
              <a:t>Ispitivanje tvrdoće</a:t>
            </a:r>
            <a:endParaRPr b="0" lang="sr-Latn-R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2577960" y="2652120"/>
            <a:ext cx="1022400" cy="1022400"/>
          </a:xfrm>
          <a:prstGeom prst="flowChartConnector">
            <a:avLst/>
          </a:prstGeom>
          <a:gradFill rotWithShape="0">
            <a:gsLst>
              <a:gs pos="0">
                <a:srgbClr val="717171"/>
              </a:gs>
              <a:gs pos="100000">
                <a:srgbClr val="bebebe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4"/>
          <p:cNvSpPr/>
          <p:nvPr/>
        </p:nvSpPr>
        <p:spPr>
          <a:xfrm>
            <a:off x="7266960" y="3650760"/>
            <a:ext cx="3291120" cy="1847160"/>
          </a:xfrm>
          <a:prstGeom prst="rect">
            <a:avLst/>
          </a:prstGeom>
          <a:solidFill>
            <a:srgbClr val="f8e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5"/>
          <p:cNvSpPr/>
          <p:nvPr/>
        </p:nvSpPr>
        <p:spPr>
          <a:xfrm>
            <a:off x="8433000" y="2628360"/>
            <a:ext cx="1022400" cy="1022400"/>
          </a:xfrm>
          <a:prstGeom prst="flowChartConnector">
            <a:avLst/>
          </a:prstGeom>
          <a:gradFill rotWithShape="0">
            <a:gsLst>
              <a:gs pos="0">
                <a:srgbClr val="717171"/>
              </a:gs>
              <a:gs pos="100000">
                <a:srgbClr val="bebebe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6"/>
          <p:cNvSpPr/>
          <p:nvPr/>
        </p:nvSpPr>
        <p:spPr>
          <a:xfrm rot="16200000">
            <a:off x="2517840" y="1756080"/>
            <a:ext cx="1142640" cy="64944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7"/>
          <p:cNvSpPr/>
          <p:nvPr/>
        </p:nvSpPr>
        <p:spPr>
          <a:xfrm rot="16200000">
            <a:off x="8372880" y="1732320"/>
            <a:ext cx="1142640" cy="64944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8" dur="indefinite" restart="never" nodeType="tmRoot">
          <p:childTnLst>
            <p:seq>
              <p:cTn id="139" dur="indefinite" nodeType="mainSeq">
                <p:childTnLst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nodeType="after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06 -2.59259E-006 L 4.58333E-006 0.01968 E">
                                      <p:cBhvr>
                                        <p:cTn id="148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06 -7.40741E-007 L 0.00026 0.01921 E">
                                      <p:cBhvr>
                                        <p:cTn id="150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nodeType="after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07 -3.7037E-007 L 0.00013 0.09213 E">
                                      <p:cBhvr>
                                        <p:cTn id="159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07 1.48148E-006 L -0.00026 0.09375 E">
                                      <p:cBhvr>
                                        <p:cTn id="161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38080" y="27000"/>
            <a:ext cx="10515240" cy="929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r-Latn-RS" sz="5870" spc="-1" strike="noStrike">
                <a:solidFill>
                  <a:srgbClr val="000000"/>
                </a:solidFill>
                <a:latin typeface="Calibri"/>
              </a:rPr>
              <a:t>PAPIR</a:t>
            </a:r>
            <a:endParaRPr b="0" lang="sr-Latn-RS" sz="58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838080" y="1352520"/>
            <a:ext cx="10515240" cy="293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6000"/>
          </a:bodyPr>
          <a:p>
            <a:pPr>
              <a:lnSpc>
                <a:spcPct val="100000"/>
              </a:lnSpc>
              <a:spcBef>
                <a:spcPts val="853"/>
              </a:spcBef>
            </a:pP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Osnovna sirovina za proizvodnju papira je </a:t>
            </a: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celuloza</a:t>
            </a: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 koja je sastavni dio drva.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53"/>
              </a:spcBef>
            </a:pP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Glavni proizvodi papirne industrije su: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853"/>
              </a:spcBef>
              <a:buClr>
                <a:srgbClr val="ff0000"/>
              </a:buClr>
              <a:buFont typeface="Arial"/>
              <a:buChar char="•"/>
            </a:pP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papir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853"/>
              </a:spcBef>
              <a:buClr>
                <a:srgbClr val="ff0000"/>
              </a:buClr>
              <a:buFont typeface="Arial"/>
              <a:buChar char="•"/>
            </a:pP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karton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853"/>
              </a:spcBef>
              <a:buClr>
                <a:srgbClr val="ff0000"/>
              </a:buClr>
              <a:buFont typeface="Arial"/>
              <a:buChar char="•"/>
            </a:pP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 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50" name="Group 3"/>
          <p:cNvGrpSpPr/>
          <p:nvPr/>
        </p:nvGrpSpPr>
        <p:grpSpPr>
          <a:xfrm>
            <a:off x="838080" y="4163760"/>
            <a:ext cx="10715760" cy="1756080"/>
            <a:chOff x="838080" y="4163760"/>
            <a:chExt cx="10715760" cy="1756080"/>
          </a:xfrm>
        </p:grpSpPr>
        <p:pic>
          <p:nvPicPr>
            <p:cNvPr id="151" name="Slika 3" descr=""/>
            <p:cNvPicPr/>
            <p:nvPr/>
          </p:nvPicPr>
          <p:blipFill>
            <a:blip r:embed="rId1"/>
            <a:stretch/>
          </p:blipFill>
          <p:spPr>
            <a:xfrm>
              <a:off x="8084880" y="4163760"/>
              <a:ext cx="3468960" cy="173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Slika 4" descr=""/>
            <p:cNvPicPr/>
            <p:nvPr/>
          </p:nvPicPr>
          <p:blipFill>
            <a:blip r:embed="rId2"/>
            <a:stretch/>
          </p:blipFill>
          <p:spPr>
            <a:xfrm>
              <a:off x="838080" y="4288320"/>
              <a:ext cx="3263040" cy="1631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Slika 5" descr=""/>
            <p:cNvPicPr/>
            <p:nvPr/>
          </p:nvPicPr>
          <p:blipFill>
            <a:blip r:embed="rId3"/>
            <a:stretch/>
          </p:blipFill>
          <p:spPr>
            <a:xfrm>
              <a:off x="4502520" y="4426920"/>
              <a:ext cx="2985840" cy="1492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4" name="CustomShape 4"/>
          <p:cNvSpPr/>
          <p:nvPr/>
        </p:nvSpPr>
        <p:spPr>
          <a:xfrm>
            <a:off x="876960" y="6069240"/>
            <a:ext cx="3224160" cy="7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Proizvodi od papira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55" name="CustomShape 5"/>
          <p:cNvSpPr/>
          <p:nvPr/>
        </p:nvSpPr>
        <p:spPr>
          <a:xfrm>
            <a:off x="4383360" y="6058800"/>
            <a:ext cx="3224160" cy="7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Proizvodi od kartona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56" name="CustomShape 6"/>
          <p:cNvSpPr/>
          <p:nvPr/>
        </p:nvSpPr>
        <p:spPr>
          <a:xfrm>
            <a:off x="7889760" y="6003720"/>
            <a:ext cx="3224160" cy="7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Proizvodi od ljepenke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2" dur="indefinite" restart="never" nodeType="tmRoot">
          <p:childTnLst>
            <p:seq>
              <p:cTn id="163" dur="indefinite" nodeType="mainSeq">
                <p:childTnLst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8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73" dur="2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76" dur="2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79" dur="20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82" dur="2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9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9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0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838080" y="0"/>
            <a:ext cx="10515240" cy="945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r-Latn-RS" sz="5870" spc="-1" strike="noStrike">
                <a:solidFill>
                  <a:srgbClr val="000000"/>
                </a:solidFill>
                <a:latin typeface="Calibri"/>
              </a:rPr>
              <a:t>UMJETNI MATERIJALI</a:t>
            </a:r>
            <a:endParaRPr b="0" lang="sr-Latn-RS" sz="587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838080" y="1325520"/>
            <a:ext cx="10515240" cy="1663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6000"/>
          </a:bodyPr>
          <a:p>
            <a:pPr>
              <a:lnSpc>
                <a:spcPct val="100000"/>
              </a:lnSpc>
              <a:spcBef>
                <a:spcPts val="853"/>
              </a:spcBef>
            </a:pP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Umjetni polimerni materijali (polimeri) nastaju proizvodnjom u </a:t>
            </a: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kemijskoj industriji </a:t>
            </a: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od nafte i prirodnog plina te različitih dodataka.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53"/>
              </a:spcBef>
            </a:pP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Umjetni polimeri su </a:t>
            </a: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plastika</a:t>
            </a: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 i </a:t>
            </a: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umjetna guma.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Slika 3" descr=""/>
          <p:cNvPicPr/>
          <p:nvPr/>
        </p:nvPicPr>
        <p:blipFill>
          <a:blip r:embed="rId1"/>
          <a:stretch/>
        </p:blipFill>
        <p:spPr>
          <a:xfrm>
            <a:off x="3876120" y="2779920"/>
            <a:ext cx="4107600" cy="357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4" dur="indefinite" restart="never" nodeType="tmRoot">
          <p:childTnLst>
            <p:seq>
              <p:cTn id="205" dur="indefinite" nodeType="mainSeq">
                <p:childTnLst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0" dur="2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5" dur="2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57480" y="974160"/>
            <a:ext cx="11508480" cy="17467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2000"/>
          </a:bodyPr>
          <a:p>
            <a:pPr>
              <a:lnSpc>
                <a:spcPct val="100000"/>
              </a:lnSpc>
              <a:spcBef>
                <a:spcPts val="853"/>
              </a:spcBef>
            </a:pP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Sirovine</a:t>
            </a: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-prirodne tvari od kojih preradom dobivamo materijale.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53"/>
              </a:spcBef>
            </a:pP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Materijali</a:t>
            </a: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-različite tvari prirodnog ili umjetnog porijekla od kojih proizvodimo tehničke tvorevine.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53"/>
              </a:spcBef>
            </a:pP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Materijale prema porijeklu dijelimo na </a:t>
            </a: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prirodne</a:t>
            </a: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 i </a:t>
            </a: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umjetne.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6" name="Group 2"/>
          <p:cNvGrpSpPr/>
          <p:nvPr/>
        </p:nvGrpSpPr>
        <p:grpSpPr>
          <a:xfrm>
            <a:off x="1074240" y="2721600"/>
            <a:ext cx="4797360" cy="3245400"/>
            <a:chOff x="1074240" y="2721600"/>
            <a:chExt cx="4797360" cy="3245400"/>
          </a:xfrm>
        </p:grpSpPr>
        <p:pic>
          <p:nvPicPr>
            <p:cNvPr id="87" name="Slika 3" descr=""/>
            <p:cNvPicPr/>
            <p:nvPr/>
          </p:nvPicPr>
          <p:blipFill>
            <a:blip r:embed="rId1"/>
            <a:stretch/>
          </p:blipFill>
          <p:spPr>
            <a:xfrm>
              <a:off x="1074240" y="2721600"/>
              <a:ext cx="2351880" cy="1563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Slika 4" descr=""/>
            <p:cNvPicPr/>
            <p:nvPr/>
          </p:nvPicPr>
          <p:blipFill>
            <a:blip r:embed="rId2"/>
            <a:stretch/>
          </p:blipFill>
          <p:spPr>
            <a:xfrm>
              <a:off x="3525480" y="2721600"/>
              <a:ext cx="2346120" cy="1563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Slika 6" descr=""/>
            <p:cNvPicPr/>
            <p:nvPr/>
          </p:nvPicPr>
          <p:blipFill>
            <a:blip r:embed="rId3"/>
            <a:stretch/>
          </p:blipFill>
          <p:spPr>
            <a:xfrm>
              <a:off x="1074240" y="4403160"/>
              <a:ext cx="2351880" cy="1563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Slika 7" descr=""/>
            <p:cNvPicPr/>
            <p:nvPr/>
          </p:nvPicPr>
          <p:blipFill>
            <a:blip r:embed="rId4"/>
            <a:stretch/>
          </p:blipFill>
          <p:spPr>
            <a:xfrm>
              <a:off x="3525480" y="4403160"/>
              <a:ext cx="2346120" cy="1563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1" name="Group 3"/>
          <p:cNvGrpSpPr/>
          <p:nvPr/>
        </p:nvGrpSpPr>
        <p:grpSpPr>
          <a:xfrm>
            <a:off x="6789600" y="2721600"/>
            <a:ext cx="4799880" cy="3266280"/>
            <a:chOff x="6789600" y="2721600"/>
            <a:chExt cx="4799880" cy="3266280"/>
          </a:xfrm>
        </p:grpSpPr>
        <p:pic>
          <p:nvPicPr>
            <p:cNvPr id="92" name="Slika 8" descr=""/>
            <p:cNvPicPr/>
            <p:nvPr/>
          </p:nvPicPr>
          <p:blipFill>
            <a:blip r:embed="rId5"/>
            <a:stretch/>
          </p:blipFill>
          <p:spPr>
            <a:xfrm>
              <a:off x="6789960" y="2721600"/>
              <a:ext cx="2367720" cy="1574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Slika 9" descr=""/>
            <p:cNvPicPr/>
            <p:nvPr/>
          </p:nvPicPr>
          <p:blipFill>
            <a:blip r:embed="rId6"/>
            <a:stretch/>
          </p:blipFill>
          <p:spPr>
            <a:xfrm>
              <a:off x="9235440" y="2721600"/>
              <a:ext cx="2354040" cy="1569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Slika 10" descr=""/>
            <p:cNvPicPr/>
            <p:nvPr/>
          </p:nvPicPr>
          <p:blipFill>
            <a:blip r:embed="rId7"/>
            <a:stretch/>
          </p:blipFill>
          <p:spPr>
            <a:xfrm>
              <a:off x="6789600" y="4401360"/>
              <a:ext cx="2367720" cy="1571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Slika 11" descr=""/>
            <p:cNvPicPr/>
            <p:nvPr/>
          </p:nvPicPr>
          <p:blipFill>
            <a:blip r:embed="rId8"/>
            <a:stretch/>
          </p:blipFill>
          <p:spPr>
            <a:xfrm>
              <a:off x="9235440" y="4385520"/>
              <a:ext cx="2354040" cy="160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6" name="CustomShape 4"/>
          <p:cNvSpPr/>
          <p:nvPr/>
        </p:nvSpPr>
        <p:spPr>
          <a:xfrm>
            <a:off x="1552320" y="6166440"/>
            <a:ext cx="3224160" cy="4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Prirodni materijali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7837200" y="6173640"/>
            <a:ext cx="322416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Umjetni materijali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210240" y="906840"/>
            <a:ext cx="11634480" cy="2167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sr-Latn-RS" sz="2400" spc="-1" strike="noStrike">
                <a:solidFill>
                  <a:srgbClr val="ff0000"/>
                </a:solidFill>
                <a:latin typeface="Calibri"/>
              </a:rPr>
              <a:t>Oporaba</a:t>
            </a: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-svaki  postupak ponovne upotrebe otpadnih materijala, dijeli se na dvije skupine: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ff0000"/>
                </a:solidFill>
                <a:latin typeface="Calibri"/>
              </a:rPr>
              <a:t>Recikliranje</a:t>
            </a: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 -prerada otpadnog materijala  u nove sirovine za proizvodnju tehničkih tvorevina.  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ff0000"/>
                </a:solidFill>
                <a:latin typeface="Calibri"/>
              </a:rPr>
              <a:t>Energetska oporaba</a:t>
            </a: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-prerada otpadnih materijala u gorivo za industrijske peći.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9" name="Group 2"/>
          <p:cNvGrpSpPr/>
          <p:nvPr/>
        </p:nvGrpSpPr>
        <p:grpSpPr>
          <a:xfrm>
            <a:off x="2920320" y="2701080"/>
            <a:ext cx="5990400" cy="3147480"/>
            <a:chOff x="2920320" y="2701080"/>
            <a:chExt cx="5990400" cy="3147480"/>
          </a:xfrm>
        </p:grpSpPr>
        <p:pic>
          <p:nvPicPr>
            <p:cNvPr id="100" name="Slika 7" descr=""/>
            <p:cNvPicPr/>
            <p:nvPr/>
          </p:nvPicPr>
          <p:blipFill>
            <a:blip r:embed="rId1"/>
            <a:stretch/>
          </p:blipFill>
          <p:spPr>
            <a:xfrm>
              <a:off x="2920320" y="2701080"/>
              <a:ext cx="1958400" cy="3147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Slika 8" descr=""/>
            <p:cNvPicPr/>
            <p:nvPr/>
          </p:nvPicPr>
          <p:blipFill>
            <a:blip r:embed="rId2"/>
            <a:stretch/>
          </p:blipFill>
          <p:spPr>
            <a:xfrm>
              <a:off x="6371640" y="2753640"/>
              <a:ext cx="2539080" cy="3094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2" name="CustomShape 3"/>
          <p:cNvSpPr/>
          <p:nvPr/>
        </p:nvSpPr>
        <p:spPr>
          <a:xfrm>
            <a:off x="1933920" y="5848920"/>
            <a:ext cx="3981600" cy="7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Materijali za recikliranje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5668920" y="5848920"/>
            <a:ext cx="4977720" cy="7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Materijali za energetsku oporabu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38080" y="0"/>
            <a:ext cx="10515240" cy="977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r-Latn-RS" sz="4000" spc="-1" strike="noStrike">
                <a:solidFill>
                  <a:srgbClr val="000000"/>
                </a:solidFill>
                <a:latin typeface="Calibri"/>
              </a:rPr>
              <a:t>DRVO I SVOJSTVA DRVA </a:t>
            </a:r>
            <a:endParaRPr b="0" lang="sr-Latn-R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231120" y="1171800"/>
            <a:ext cx="11676600" cy="1432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6000"/>
          </a:bodyPr>
          <a:p>
            <a:pPr>
              <a:lnSpc>
                <a:spcPct val="100000"/>
              </a:lnSpc>
              <a:spcBef>
                <a:spcPts val="853"/>
              </a:spcBef>
            </a:pP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U </a:t>
            </a: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tehnološkom</a:t>
            </a: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 smislu pod pojmom drvo podrazumijevamo </a:t>
            </a: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materijal</a:t>
            </a: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 dobiven sječom stabla. 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53"/>
              </a:spcBef>
            </a:pP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Najvrjedniji dio drva je </a:t>
            </a: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trupac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Slika 3" descr=""/>
          <p:cNvPicPr/>
          <p:nvPr/>
        </p:nvPicPr>
        <p:blipFill>
          <a:blip r:embed="rId1"/>
          <a:stretch/>
        </p:blipFill>
        <p:spPr>
          <a:xfrm>
            <a:off x="3295800" y="2604240"/>
            <a:ext cx="5547240" cy="365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9" dur="2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4" dur="2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62600" y="933480"/>
            <a:ext cx="11308680" cy="1631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1000"/>
          </a:bodyPr>
          <a:p>
            <a:pPr>
              <a:lnSpc>
                <a:spcPct val="100000"/>
              </a:lnSpc>
              <a:spcBef>
                <a:spcPts val="853"/>
              </a:spcBef>
            </a:pP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Preradom drvne sirovine nastaju </a:t>
            </a: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poluproizvodi</a:t>
            </a:r>
            <a:r>
              <a:rPr b="0" lang="sr-Latn-RS" sz="4270" spc="-1" strike="noStrike">
                <a:solidFill>
                  <a:srgbClr val="000000"/>
                </a:solidFill>
                <a:latin typeface="Calibri"/>
              </a:rPr>
              <a:t> drva: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853"/>
              </a:spcBef>
              <a:buClr>
                <a:srgbClr val="ff0000"/>
              </a:buClr>
              <a:buFont typeface="Arial"/>
              <a:buChar char="•"/>
            </a:pP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Piljena (rezana) građa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853"/>
              </a:spcBef>
              <a:buClr>
                <a:srgbClr val="ff0000"/>
              </a:buClr>
              <a:buFont typeface="Arial"/>
              <a:buChar char="•"/>
            </a:pPr>
            <a:r>
              <a:rPr b="0" lang="sr-Latn-RS" sz="4270" spc="-1" strike="noStrike">
                <a:solidFill>
                  <a:srgbClr val="ff0000"/>
                </a:solidFill>
                <a:latin typeface="Calibri"/>
              </a:rPr>
              <a:t>Drvene ploče</a:t>
            </a:r>
            <a:endParaRPr b="0" lang="sr-Latn-RS" sz="427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8" name="Group 2"/>
          <p:cNvGrpSpPr/>
          <p:nvPr/>
        </p:nvGrpSpPr>
        <p:grpSpPr>
          <a:xfrm>
            <a:off x="1174680" y="2360880"/>
            <a:ext cx="8736480" cy="3491640"/>
            <a:chOff x="1174680" y="2360880"/>
            <a:chExt cx="8736480" cy="3491640"/>
          </a:xfrm>
        </p:grpSpPr>
        <p:pic>
          <p:nvPicPr>
            <p:cNvPr id="109" name="Slika 3" descr=""/>
            <p:cNvPicPr/>
            <p:nvPr/>
          </p:nvPicPr>
          <p:blipFill>
            <a:blip r:embed="rId1"/>
            <a:stretch/>
          </p:blipFill>
          <p:spPr>
            <a:xfrm>
              <a:off x="1174680" y="2501640"/>
              <a:ext cx="4528440" cy="3210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Slika 4" descr=""/>
            <p:cNvPicPr/>
            <p:nvPr/>
          </p:nvPicPr>
          <p:blipFill>
            <a:blip r:embed="rId2"/>
            <a:stretch/>
          </p:blipFill>
          <p:spPr>
            <a:xfrm>
              <a:off x="6994080" y="2360880"/>
              <a:ext cx="2917080" cy="3491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1" name="CustomShape 3"/>
          <p:cNvSpPr/>
          <p:nvPr/>
        </p:nvSpPr>
        <p:spPr>
          <a:xfrm>
            <a:off x="1324440" y="5749200"/>
            <a:ext cx="3813120" cy="7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Piljena (rezana) građa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6994080" y="5759640"/>
            <a:ext cx="3224160" cy="7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Drvene ploče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053000" y="3528360"/>
            <a:ext cx="10515240" cy="31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4" name="Slika 8" descr=""/>
          <p:cNvPicPr/>
          <p:nvPr/>
        </p:nvPicPr>
        <p:blipFill>
          <a:blip r:embed="rId1"/>
          <a:stretch/>
        </p:blipFill>
        <p:spPr>
          <a:xfrm>
            <a:off x="1513800" y="1117800"/>
            <a:ext cx="9164160" cy="5208120"/>
          </a:xfrm>
          <a:prstGeom prst="rect">
            <a:avLst/>
          </a:prstGeom>
          <a:ln>
            <a:noFill/>
          </a:ln>
        </p:spPr>
      </p:pic>
      <p:sp>
        <p:nvSpPr>
          <p:cNvPr id="115" name="TextShape 2"/>
          <p:cNvSpPr txBox="1"/>
          <p:nvPr/>
        </p:nvSpPr>
        <p:spPr>
          <a:xfrm>
            <a:off x="838080" y="0"/>
            <a:ext cx="10515240" cy="977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</a:pPr>
            <a:r>
              <a:rPr b="0" lang="sr-Latn-RS" sz="4000" spc="-1" strike="noStrike">
                <a:solidFill>
                  <a:srgbClr val="000000"/>
                </a:solidFill>
                <a:latin typeface="Calibri"/>
              </a:rPr>
              <a:t>Osnovni postupci obrade drva odvajanjem čestica</a:t>
            </a:r>
            <a:endParaRPr b="0" lang="sr-Latn-RS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313920" y="1026720"/>
            <a:ext cx="11688480" cy="5087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0" lang="sr-Latn-RS" sz="3600" spc="-1" strike="noStrike">
                <a:solidFill>
                  <a:srgbClr val="ff0000"/>
                </a:solidFill>
                <a:latin typeface="Calibri"/>
              </a:rPr>
              <a:t>Elastičnost</a:t>
            </a:r>
            <a:r>
              <a:rPr b="0" lang="sr-Latn-RS" sz="3600" spc="-1" strike="noStrike">
                <a:solidFill>
                  <a:srgbClr val="000000"/>
                </a:solidFill>
                <a:latin typeface="Calibri"/>
              </a:rPr>
              <a:t> je svojstvo materijala da promijeni oblik pod djelovanjem vanjske sile i da se nakon prestanka djelovanja sile vrati u prvobitni oblik.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0" lang="sr-Latn-RS" sz="3600" spc="-1" strike="noStrike">
                <a:solidFill>
                  <a:srgbClr val="ff0000"/>
                </a:solidFill>
                <a:latin typeface="Calibri"/>
              </a:rPr>
              <a:t>Tvrdoća</a:t>
            </a:r>
            <a:r>
              <a:rPr b="0" lang="sr-Latn-RS" sz="3600" spc="-1" strike="noStrike">
                <a:solidFill>
                  <a:srgbClr val="000000"/>
                </a:solidFill>
                <a:latin typeface="Calibri"/>
              </a:rPr>
              <a:t> je otpor što ga materijal pruža prodiranju nekoga drugog tijela (npr. alata) u svoju unutrašnjost. 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0" lang="sr-Latn-RS" sz="3600" spc="-1" strike="noStrike">
                <a:solidFill>
                  <a:srgbClr val="ff0000"/>
                </a:solidFill>
                <a:latin typeface="Calibri"/>
              </a:rPr>
              <a:t>Čvrstoća</a:t>
            </a:r>
            <a:r>
              <a:rPr b="0" lang="sr-Latn-RS" sz="3600" spc="-1" strike="noStrike">
                <a:solidFill>
                  <a:srgbClr val="000000"/>
                </a:solidFill>
                <a:latin typeface="Calibri"/>
              </a:rPr>
              <a:t> je otpor kojim se drvo odupire sili koja mu nastoji promijeniti oblik.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053000" y="3528360"/>
            <a:ext cx="10515240" cy="31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TextShape 3"/>
          <p:cNvSpPr txBox="1"/>
          <p:nvPr/>
        </p:nvSpPr>
        <p:spPr>
          <a:xfrm>
            <a:off x="838080" y="0"/>
            <a:ext cx="10515240" cy="977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r-Latn-RS" sz="4000" spc="-1" strike="noStrike">
                <a:solidFill>
                  <a:srgbClr val="000000"/>
                </a:solidFill>
                <a:latin typeface="Calibri"/>
              </a:rPr>
              <a:t>Mehanička svojstva drva</a:t>
            </a:r>
            <a:endParaRPr b="0" lang="sr-Latn-RS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3" dur="2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8" dur="2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3" dur="20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 rot="10800000">
            <a:off x="9056880" y="3102840"/>
            <a:ext cx="1142640" cy="64944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20" name="Group 2"/>
          <p:cNvGrpSpPr/>
          <p:nvPr/>
        </p:nvGrpSpPr>
        <p:grpSpPr>
          <a:xfrm>
            <a:off x="3092040" y="2912040"/>
            <a:ext cx="4323600" cy="1042200"/>
            <a:chOff x="3092040" y="2912040"/>
            <a:chExt cx="4323600" cy="1042200"/>
          </a:xfrm>
        </p:grpSpPr>
        <p:sp>
          <p:nvSpPr>
            <p:cNvPr id="121" name="CustomShape 3"/>
            <p:cNvSpPr/>
            <p:nvPr/>
          </p:nvSpPr>
          <p:spPr>
            <a:xfrm rot="5400000">
              <a:off x="6733440" y="2545560"/>
              <a:ext cx="273960" cy="1006560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" name="CustomShape 4"/>
            <p:cNvSpPr/>
            <p:nvPr/>
          </p:nvSpPr>
          <p:spPr>
            <a:xfrm>
              <a:off x="3092040" y="2912040"/>
              <a:ext cx="3316320" cy="10418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" name="CustomShape 5"/>
            <p:cNvSpPr/>
            <p:nvPr/>
          </p:nvSpPr>
          <p:spPr>
            <a:xfrm rot="5400000">
              <a:off x="6719400" y="2786400"/>
              <a:ext cx="273960" cy="1006560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" name="CustomShape 6"/>
            <p:cNvSpPr/>
            <p:nvPr/>
          </p:nvSpPr>
          <p:spPr>
            <a:xfrm rot="5400000">
              <a:off x="6733440" y="3313800"/>
              <a:ext cx="273960" cy="1006560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CustomShape 7"/>
            <p:cNvSpPr/>
            <p:nvPr/>
          </p:nvSpPr>
          <p:spPr>
            <a:xfrm rot="5400000">
              <a:off x="6775200" y="3060720"/>
              <a:ext cx="273960" cy="1006560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26" name="Group 8"/>
          <p:cNvGrpSpPr/>
          <p:nvPr/>
        </p:nvGrpSpPr>
        <p:grpSpPr>
          <a:xfrm>
            <a:off x="4740480" y="2912400"/>
            <a:ext cx="4323240" cy="1041840"/>
            <a:chOff x="4740480" y="2912400"/>
            <a:chExt cx="4323240" cy="1041840"/>
          </a:xfrm>
        </p:grpSpPr>
        <p:sp>
          <p:nvSpPr>
            <p:cNvPr id="127" name="CustomShape 9"/>
            <p:cNvSpPr/>
            <p:nvPr/>
          </p:nvSpPr>
          <p:spPr>
            <a:xfrm rot="16200000">
              <a:off x="5148360" y="3313800"/>
              <a:ext cx="273960" cy="1006560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" name="CustomShape 10"/>
            <p:cNvSpPr/>
            <p:nvPr/>
          </p:nvSpPr>
          <p:spPr>
            <a:xfrm rot="10800000">
              <a:off x="5747400" y="2912040"/>
              <a:ext cx="3316320" cy="10418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" name="CustomShape 11"/>
            <p:cNvSpPr/>
            <p:nvPr/>
          </p:nvSpPr>
          <p:spPr>
            <a:xfrm rot="16200000">
              <a:off x="5162400" y="3072960"/>
              <a:ext cx="273960" cy="1006560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" name="CustomShape 12"/>
            <p:cNvSpPr/>
            <p:nvPr/>
          </p:nvSpPr>
          <p:spPr>
            <a:xfrm rot="16200000">
              <a:off x="5148360" y="2545920"/>
              <a:ext cx="273960" cy="1006560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CustomShape 13"/>
            <p:cNvSpPr/>
            <p:nvPr/>
          </p:nvSpPr>
          <p:spPr>
            <a:xfrm rot="16200000">
              <a:off x="5106600" y="2798640"/>
              <a:ext cx="273960" cy="1006560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2" name="CustomShape 14"/>
          <p:cNvSpPr/>
          <p:nvPr/>
        </p:nvSpPr>
        <p:spPr>
          <a:xfrm>
            <a:off x="1963080" y="3114360"/>
            <a:ext cx="1142640" cy="64944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TextShape 15"/>
          <p:cNvSpPr txBox="1"/>
          <p:nvPr/>
        </p:nvSpPr>
        <p:spPr>
          <a:xfrm>
            <a:off x="838080" y="0"/>
            <a:ext cx="10515240" cy="977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r-Latn-RS" sz="4000" spc="-1" strike="noStrike">
                <a:solidFill>
                  <a:srgbClr val="000000"/>
                </a:solidFill>
                <a:latin typeface="Calibri"/>
              </a:rPr>
              <a:t>Ispitivanje prekidne čvrstoće</a:t>
            </a:r>
            <a:endParaRPr b="0" lang="sr-Latn-RS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4" dur="indefinite" restart="never" nodeType="tmRoot">
          <p:childTnLst>
            <p:seq>
              <p:cTn id="105" dur="indefinite" nodeType="mainSeq">
                <p:childTnLst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afterEffect" fill="hold" presetClass="path" presetID="35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06 1.11111E-006 L -0.09323 1.11111E-006 E">
                                      <p:cBhvr>
                                        <p:cTn id="114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nodeType="withEffect" fill="hold" presetClass="path" presetID="35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07 -2.96296E-006 L -0.09349 0.00093 E">
                                      <p:cBhvr>
                                        <p:cTn id="116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06 1.48148E-006 L 0.11211 0.00162 E">
                                      <p:cBhvr>
                                        <p:cTn id="118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nodeType="with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06 -2.96296E-006 L 0.11992 -0.00069 E">
                                      <p:cBhvr>
                                        <p:cTn id="120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092040" y="3453120"/>
            <a:ext cx="3729240" cy="5050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2"/>
          <p:cNvSpPr/>
          <p:nvPr/>
        </p:nvSpPr>
        <p:spPr>
          <a:xfrm>
            <a:off x="6822000" y="3958560"/>
            <a:ext cx="1070280" cy="613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3"/>
          <p:cNvSpPr/>
          <p:nvPr/>
        </p:nvSpPr>
        <p:spPr>
          <a:xfrm>
            <a:off x="6822000" y="2839320"/>
            <a:ext cx="1070280" cy="613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4"/>
          <p:cNvSpPr/>
          <p:nvPr/>
        </p:nvSpPr>
        <p:spPr>
          <a:xfrm>
            <a:off x="6822000" y="3453120"/>
            <a:ext cx="1298880" cy="5050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5"/>
          <p:cNvSpPr/>
          <p:nvPr/>
        </p:nvSpPr>
        <p:spPr>
          <a:xfrm>
            <a:off x="6667200" y="3453120"/>
            <a:ext cx="308880" cy="5050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6"/>
          <p:cNvSpPr/>
          <p:nvPr/>
        </p:nvSpPr>
        <p:spPr>
          <a:xfrm rot="16200000">
            <a:off x="2845440" y="2557080"/>
            <a:ext cx="1142640" cy="64944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TextShape 7"/>
          <p:cNvSpPr txBox="1"/>
          <p:nvPr/>
        </p:nvSpPr>
        <p:spPr>
          <a:xfrm>
            <a:off x="838080" y="0"/>
            <a:ext cx="10515240" cy="977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r-Latn-RS" sz="4000" spc="-1" strike="noStrike">
                <a:solidFill>
                  <a:srgbClr val="000000"/>
                </a:solidFill>
                <a:latin typeface="Calibri"/>
              </a:rPr>
              <a:t>Ispitivanje elastičnosti</a:t>
            </a:r>
            <a:endParaRPr b="0" lang="sr-Latn-RS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06 1.11111E-006 L -0.00013 0.02407 E">
                                      <p:cBhvr>
                                        <p:cTn id="128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nodeType="withEffect" fill="remove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-180000">
                                      <p:cBhvr>
                                        <p:cTn id="130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nodeType="withEffect" fill="remove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7 2.22222E-006 L -0.0013 0.01342 E">
                                      <p:cBhvr>
                                        <p:cTn id="132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nodeType="afterEffect" fill="hold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5" dur="1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1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predlozak za izradu ppt-a-v2</Template>
  <TotalTime>286</TotalTime>
  <Application>LibreOffice/6.2.5.2$Windows_X86_64 LibreOffice_project/1ec314fa52f458adc18c4f025c545a4e8b22c159</Application>
  <Words>258</Words>
  <Paragraphs>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2018-02-24T18:22:55Z</dcterms:created>
  <dc:creator>DS</dc:creator>
  <dc:description/>
  <dc:language>hr-HR</dc:language>
  <cp:lastModifiedBy>Dragan Stanojević</cp:lastModifiedBy>
  <dcterms:modified xsi:type="dcterms:W3CDTF">2019-05-04T05:18:52Z</dcterms:modified>
  <cp:revision>33</cp:revision>
  <dc:subject/>
  <dc:title>PRIRODNI I UMJETNIMATERIJALI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