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slideMaster6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media/image9.jpeg" ContentType="image/jpeg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9.png" ContentType="image/pn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png" ContentType="image/png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5.xml"/><Relationship Id="rId8" Type="http://schemas.openxmlformats.org/officeDocument/2006/relationships/slideLayout" Target="../slideLayouts/slideLayout66.xml"/><Relationship Id="rId9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sr-Latn-RS" sz="4400" spc="-1" strike="noStrike">
                <a:solidFill>
                  <a:srgbClr val="000000"/>
                </a:solidFill>
                <a:latin typeface="Calibri"/>
              </a:rPr>
              <a:t>Uredite stil naslova matrice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RS" sz="3200" spc="-1" strike="noStrike">
                <a:solidFill>
                  <a:srgbClr val="000000"/>
                </a:solidFill>
                <a:latin typeface="Calibri"/>
              </a:rPr>
              <a:t>Uredite stilove teksta matrice</a:t>
            </a: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sr-Latn-RS" sz="2800" spc="-1" strike="noStrike">
                <a:solidFill>
                  <a:srgbClr val="000000"/>
                </a:solidFill>
                <a:latin typeface="Calibri"/>
              </a:rPr>
              <a:t>Druga razina</a:t>
            </a:r>
            <a:endParaRPr b="0" lang="sr-Latn-R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RS" sz="2400" spc="-1" strike="noStrike">
                <a:solidFill>
                  <a:srgbClr val="000000"/>
                </a:solidFill>
                <a:latin typeface="Calibri"/>
              </a:rPr>
              <a:t>Treća razina</a:t>
            </a:r>
            <a:endParaRPr b="0" lang="sr-Latn-R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Četvrta razina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Peta razina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F74E7A5-3CBC-4007-957E-CA8964448E0D}" type="datetime">
              <a:rPr b="0" lang="hr-HR" sz="1200" spc="-1" strike="noStrike">
                <a:solidFill>
                  <a:srgbClr val="8b8b8b"/>
                </a:solidFill>
                <a:latin typeface="Calibri"/>
              </a:rPr>
              <a:t>17.03.20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0FB6D26-133C-48BE-ACE1-285E8C97E503}" type="slidenum">
              <a:rPr b="0" lang="hr-HR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sr-Latn-RS" sz="4400" spc="-1" strike="noStrike">
                <a:solidFill>
                  <a:srgbClr val="000000"/>
                </a:solidFill>
                <a:latin typeface="Calibri"/>
              </a:rPr>
              <a:t>Uredite stil naslova matrice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5B47E0F-0405-46C5-AAD8-E3ADCACB25A9}" type="datetime">
              <a:rPr b="0" lang="hr-HR" sz="1200" spc="-1" strike="noStrike">
                <a:solidFill>
                  <a:srgbClr val="8b8b8b"/>
                </a:solidFill>
                <a:latin typeface="Calibri"/>
              </a:rPr>
              <a:t>17.03.20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D5173F6-2EBD-48FC-8FEA-0E9A37FC43EF}" type="slidenum">
              <a:rPr b="0" lang="hr-HR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3200" spc="-1" strike="noStrike">
                <a:solidFill>
                  <a:srgbClr val="000000"/>
                </a:solidFill>
                <a:latin typeface="Calibri"/>
              </a:rPr>
              <a:t>Kliknite za uređivanje oblika teksta</a:t>
            </a: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Latn-RS" sz="2400" spc="-1" strike="noStrike">
                <a:solidFill>
                  <a:srgbClr val="000000"/>
                </a:solidFill>
                <a:latin typeface="Calibri"/>
              </a:rPr>
              <a:t>Druga razina konture</a:t>
            </a:r>
            <a:endParaRPr b="0" lang="sr-Latn-R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Treća razina konture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Četvrta razina kontura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Peta razina kontura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Šesta razina kontura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Sedma razina konture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sr-Latn-RS" sz="4400" spc="-1" strike="noStrike">
                <a:solidFill>
                  <a:srgbClr val="000000"/>
                </a:solidFill>
                <a:latin typeface="Calibri"/>
              </a:rPr>
              <a:t>Uredite stil naslova matrice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RS" sz="3200" spc="-1" strike="noStrike">
                <a:solidFill>
                  <a:srgbClr val="000000"/>
                </a:solidFill>
                <a:latin typeface="Calibri"/>
              </a:rPr>
              <a:t>Uredite stilove teksta matrice</a:t>
            </a: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sr-Latn-RS" sz="2800" spc="-1" strike="noStrike">
                <a:solidFill>
                  <a:srgbClr val="000000"/>
                </a:solidFill>
                <a:latin typeface="Calibri"/>
              </a:rPr>
              <a:t>Druga razina</a:t>
            </a:r>
            <a:endParaRPr b="0" lang="sr-Latn-R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RS" sz="2400" spc="-1" strike="noStrike">
                <a:solidFill>
                  <a:srgbClr val="000000"/>
                </a:solidFill>
                <a:latin typeface="Calibri"/>
              </a:rPr>
              <a:t>Treća razina</a:t>
            </a:r>
            <a:endParaRPr b="0" lang="sr-Latn-R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Četvrta razina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Peta razina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9E60E51-55DF-4B83-8F16-EFA60F2A246E}" type="datetime">
              <a:rPr b="0" lang="hr-HR" sz="1200" spc="-1" strike="noStrike">
                <a:solidFill>
                  <a:srgbClr val="8b8b8b"/>
                </a:solidFill>
                <a:latin typeface="Calibri"/>
              </a:rPr>
              <a:t>17.03.20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EDAA740-5D1D-4654-AE30-F66E4A2EBED0}" type="slidenum">
              <a:rPr b="0" lang="hr-HR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sr-Latn-RS" sz="4400" spc="-1" strike="noStrike">
                <a:solidFill>
                  <a:srgbClr val="000000"/>
                </a:solidFill>
                <a:latin typeface="Calibri"/>
              </a:rPr>
              <a:t>Uredite stil naslova matrice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B3AF0EB-A1C1-43C0-ABD2-7D51EE2DDC01}" type="datetime">
              <a:rPr b="0" lang="hr-HR" sz="1200" spc="-1" strike="noStrike">
                <a:solidFill>
                  <a:srgbClr val="8b8b8b"/>
                </a:solidFill>
                <a:latin typeface="Calibri"/>
              </a:rPr>
              <a:t>17.03.20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C7FD57F-FAB4-4E16-8EBD-445E6A050827}" type="slidenum">
              <a:rPr b="0" lang="hr-HR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3200" spc="-1" strike="noStrike">
                <a:solidFill>
                  <a:srgbClr val="000000"/>
                </a:solidFill>
                <a:latin typeface="Calibri"/>
              </a:rPr>
              <a:t>Kliknite za uređivanje oblika teksta</a:t>
            </a: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Latn-RS" sz="2400" spc="-1" strike="noStrike">
                <a:solidFill>
                  <a:srgbClr val="000000"/>
                </a:solidFill>
                <a:latin typeface="Calibri"/>
              </a:rPr>
              <a:t>Druga razina konture</a:t>
            </a:r>
            <a:endParaRPr b="0" lang="sr-Latn-R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Treća razina konture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Četvrta razina kontura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Peta razina kontura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Šesta razina kontura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Sedma razina konture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367DF23-C799-4ECF-BB59-76981AF07249}" type="datetime">
              <a:rPr b="0" lang="hr-HR" sz="1200" spc="-1" strike="noStrike">
                <a:solidFill>
                  <a:srgbClr val="8b8b8b"/>
                </a:solidFill>
                <a:latin typeface="Calibri"/>
              </a:rPr>
              <a:t>17.03.20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BBEB77A-D764-43EF-A0A3-FDCEEA5B3AC8}" type="slidenum">
              <a:rPr b="0" lang="hr-HR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sr-Latn-RS" sz="1800" spc="-1" strike="noStrike">
                <a:solidFill>
                  <a:srgbClr val="000000"/>
                </a:solidFill>
                <a:latin typeface="Calibri"/>
              </a:rPr>
              <a:t>Kliknite za uređivanje oblika naslova teksta</a:t>
            </a:r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3200" spc="-1" strike="noStrike">
                <a:solidFill>
                  <a:srgbClr val="000000"/>
                </a:solidFill>
                <a:latin typeface="Calibri"/>
              </a:rPr>
              <a:t>Kliknite za uređivanje oblika teksta</a:t>
            </a: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Latn-RS" sz="2400" spc="-1" strike="noStrike">
                <a:solidFill>
                  <a:srgbClr val="000000"/>
                </a:solidFill>
                <a:latin typeface="Calibri"/>
              </a:rPr>
              <a:t>Druga razina konture</a:t>
            </a:r>
            <a:endParaRPr b="0" lang="sr-Latn-R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Treća razina konture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Četvrta razina kontura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Peta razina kontura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Šesta razina kontura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Sedma razina konture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894A373B-9ADD-4128-A143-2F8E9B011F80}" type="datetime">
              <a:rPr b="0" lang="hr-HR" sz="1200" spc="-1" strike="noStrike">
                <a:solidFill>
                  <a:srgbClr val="8b8b8b"/>
                </a:solidFill>
                <a:latin typeface="Calibri"/>
              </a:rPr>
              <a:t>17.03.20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D8801B0-C0C4-4CBA-8A5A-B8F4D4D68873}" type="slidenum">
              <a:rPr b="0" lang="hr-HR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20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sr-Latn-RS" sz="1800" spc="-1" strike="noStrike">
                <a:solidFill>
                  <a:srgbClr val="000000"/>
                </a:solidFill>
                <a:latin typeface="Calibri"/>
              </a:rPr>
              <a:t>Kliknite za uređivanje oblika naslova teksta</a:t>
            </a:r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3200" spc="-1" strike="noStrike">
                <a:solidFill>
                  <a:srgbClr val="000000"/>
                </a:solidFill>
                <a:latin typeface="Calibri"/>
              </a:rPr>
              <a:t>Kliknite za uređivanje oblika teksta</a:t>
            </a: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Latn-RS" sz="2400" spc="-1" strike="noStrike">
                <a:solidFill>
                  <a:srgbClr val="000000"/>
                </a:solidFill>
                <a:latin typeface="Calibri"/>
              </a:rPr>
              <a:t>Druga razina konture</a:t>
            </a:r>
            <a:endParaRPr b="0" lang="sr-Latn-R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Treća razina konture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Četvrta razina kontura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Peta razina kontura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Šesta razina kontura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Sedma razina konture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11.jpeg"/><Relationship Id="rId6" Type="http://schemas.openxmlformats.org/officeDocument/2006/relationships/image" Target="../media/image12.jpeg"/><Relationship Id="rId7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image" Target="../media/image14.jpeg"/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5" Type="http://schemas.openxmlformats.org/officeDocument/2006/relationships/slideLayout" Target="../slideLayouts/slideLayout4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image" Target="../media/image18.png"/><Relationship Id="rId3" Type="http://schemas.openxmlformats.org/officeDocument/2006/relationships/slideLayout" Target="../slideLayouts/slideLayout4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49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sr-Latn-RS" sz="4400" spc="-1" strike="noStrike">
                <a:solidFill>
                  <a:srgbClr val="000000"/>
                </a:solidFill>
                <a:latin typeface="Calibri"/>
              </a:rPr>
              <a:t>Toplinska energija goriva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-252360" y="188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sr-Latn-RS" sz="3200" spc="-1" strike="noStrike">
                <a:solidFill>
                  <a:srgbClr val="ffffff"/>
                </a:solidFill>
                <a:latin typeface="Arial"/>
              </a:rPr>
              <a:t>Toplina i goriva</a:t>
            </a: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0" name="TextShape 2"/>
          <p:cNvSpPr txBox="1"/>
          <p:nvPr/>
        </p:nvSpPr>
        <p:spPr>
          <a:xfrm>
            <a:off x="467640" y="1484640"/>
            <a:ext cx="8229240" cy="2188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sr-Latn-RS" sz="3200" spc="-1" strike="noStrike">
                <a:solidFill>
                  <a:srgbClr val="000000"/>
                </a:solidFill>
                <a:latin typeface="Arial"/>
              </a:rPr>
              <a:t>Toplina je energija koja prelazi s tijela više temperature na tijelo niže temperature.</a:t>
            </a: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sr-Latn-RS" sz="3200" spc="-1" strike="noStrike">
                <a:solidFill>
                  <a:srgbClr val="000000"/>
                </a:solidFill>
                <a:latin typeface="Arial"/>
              </a:rPr>
              <a:t>Izgaranjem goriva oslobađa se toplinska energija.</a:t>
            </a: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51" name="Picture 7" descr=""/>
          <p:cNvPicPr/>
          <p:nvPr/>
        </p:nvPicPr>
        <p:blipFill>
          <a:blip r:embed="rId1"/>
          <a:stretch/>
        </p:blipFill>
        <p:spPr>
          <a:xfrm>
            <a:off x="6300360" y="4427280"/>
            <a:ext cx="1403640" cy="677880"/>
          </a:xfrm>
          <a:prstGeom prst="rect">
            <a:avLst/>
          </a:prstGeom>
          <a:ln>
            <a:noFill/>
          </a:ln>
        </p:spPr>
      </p:pic>
      <p:pic>
        <p:nvPicPr>
          <p:cNvPr id="252" name="Picture 8" descr=""/>
          <p:cNvPicPr/>
          <p:nvPr/>
        </p:nvPicPr>
        <p:blipFill>
          <a:blip r:embed="rId2"/>
          <a:stretch/>
        </p:blipFill>
        <p:spPr>
          <a:xfrm>
            <a:off x="7988760" y="4654440"/>
            <a:ext cx="596520" cy="325800"/>
          </a:xfrm>
          <a:prstGeom prst="rect">
            <a:avLst/>
          </a:prstGeom>
          <a:ln>
            <a:noFill/>
          </a:ln>
        </p:spPr>
      </p:pic>
      <p:pic>
        <p:nvPicPr>
          <p:cNvPr id="253" name="Picture 9" descr=""/>
          <p:cNvPicPr/>
          <p:nvPr/>
        </p:nvPicPr>
        <p:blipFill>
          <a:blip r:embed="rId3"/>
          <a:stretch/>
        </p:blipFill>
        <p:spPr>
          <a:xfrm>
            <a:off x="611640" y="4080240"/>
            <a:ext cx="1311840" cy="1065240"/>
          </a:xfrm>
          <a:prstGeom prst="rect">
            <a:avLst/>
          </a:prstGeom>
          <a:ln>
            <a:noFill/>
          </a:ln>
        </p:spPr>
      </p:pic>
      <p:pic>
        <p:nvPicPr>
          <p:cNvPr id="254" name="Picture 10" descr=""/>
          <p:cNvPicPr/>
          <p:nvPr/>
        </p:nvPicPr>
        <p:blipFill>
          <a:blip r:embed="rId4"/>
          <a:stretch/>
        </p:blipFill>
        <p:spPr>
          <a:xfrm>
            <a:off x="2055600" y="4381560"/>
            <a:ext cx="1825200" cy="723960"/>
          </a:xfrm>
          <a:prstGeom prst="rect">
            <a:avLst/>
          </a:prstGeom>
          <a:ln>
            <a:noFill/>
          </a:ln>
        </p:spPr>
      </p:pic>
      <p:pic>
        <p:nvPicPr>
          <p:cNvPr id="255" name="Picture 11" descr=""/>
          <p:cNvPicPr/>
          <p:nvPr/>
        </p:nvPicPr>
        <p:blipFill>
          <a:blip r:embed="rId5"/>
          <a:stretch/>
        </p:blipFill>
        <p:spPr>
          <a:xfrm>
            <a:off x="3969720" y="3979080"/>
            <a:ext cx="1117080" cy="1166400"/>
          </a:xfrm>
          <a:prstGeom prst="rect">
            <a:avLst/>
          </a:prstGeom>
          <a:ln>
            <a:noFill/>
          </a:ln>
        </p:spPr>
      </p:pic>
      <p:pic>
        <p:nvPicPr>
          <p:cNvPr id="256" name="Picture 12" descr=""/>
          <p:cNvPicPr/>
          <p:nvPr/>
        </p:nvPicPr>
        <p:blipFill>
          <a:blip r:embed="rId6"/>
          <a:stretch/>
        </p:blipFill>
        <p:spPr>
          <a:xfrm>
            <a:off x="5400000" y="3895920"/>
            <a:ext cx="682560" cy="1209240"/>
          </a:xfrm>
          <a:prstGeom prst="rect">
            <a:avLst/>
          </a:prstGeom>
          <a:ln>
            <a:noFill/>
          </a:ln>
        </p:spPr>
      </p:pic>
      <p:sp>
        <p:nvSpPr>
          <p:cNvPr id="257" name="CustomShape 3"/>
          <p:cNvSpPr/>
          <p:nvPr/>
        </p:nvSpPr>
        <p:spPr>
          <a:xfrm>
            <a:off x="612360" y="5373360"/>
            <a:ext cx="14479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b="0" lang="hr-HR" sz="1800" spc="-1" strike="noStrike">
                <a:solidFill>
                  <a:srgbClr val="800080"/>
                </a:solidFill>
                <a:latin typeface="Calibri"/>
              </a:rPr>
              <a:t>drvo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258" name="CustomShape 4"/>
          <p:cNvSpPr/>
          <p:nvPr/>
        </p:nvSpPr>
        <p:spPr>
          <a:xfrm>
            <a:off x="2269800" y="5411880"/>
            <a:ext cx="13968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b="0" lang="hr-HR" sz="1800" spc="-1" strike="noStrike">
                <a:solidFill>
                  <a:srgbClr val="800080"/>
                </a:solidFill>
                <a:latin typeface="Calibri"/>
              </a:rPr>
              <a:t>ugljen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259" name="CustomShape 5"/>
          <p:cNvSpPr/>
          <p:nvPr/>
        </p:nvSpPr>
        <p:spPr>
          <a:xfrm>
            <a:off x="3969720" y="5392800"/>
            <a:ext cx="12276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b="0" lang="hr-HR" sz="1800" spc="-1" strike="noStrike">
                <a:solidFill>
                  <a:srgbClr val="800080"/>
                </a:solidFill>
                <a:latin typeface="Calibri"/>
              </a:rPr>
              <a:t>nafta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260" name="CustomShape 6"/>
          <p:cNvSpPr/>
          <p:nvPr/>
        </p:nvSpPr>
        <p:spPr>
          <a:xfrm>
            <a:off x="5087160" y="5409360"/>
            <a:ext cx="13968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b="0" lang="hr-HR" sz="1800" spc="-1" strike="noStrike">
                <a:solidFill>
                  <a:srgbClr val="800080"/>
                </a:solidFill>
                <a:latin typeface="Calibri"/>
              </a:rPr>
              <a:t>plin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261" name="CustomShape 7"/>
          <p:cNvSpPr/>
          <p:nvPr/>
        </p:nvSpPr>
        <p:spPr>
          <a:xfrm>
            <a:off x="6477480" y="5392440"/>
            <a:ext cx="12967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b="0" lang="hr-HR" sz="1800" spc="-1" strike="noStrike">
                <a:solidFill>
                  <a:srgbClr val="800080"/>
                </a:solidFill>
                <a:latin typeface="Calibri"/>
              </a:rPr>
              <a:t>biogorivo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262" name="CustomShape 8"/>
          <p:cNvSpPr/>
          <p:nvPr/>
        </p:nvSpPr>
        <p:spPr>
          <a:xfrm>
            <a:off x="7704000" y="5416920"/>
            <a:ext cx="12967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b="0" lang="hr-HR" sz="1800" spc="-1" strike="noStrike">
                <a:solidFill>
                  <a:srgbClr val="800080"/>
                </a:solidFill>
                <a:latin typeface="Calibri"/>
              </a:rPr>
              <a:t>nuklearno gorivo</a:t>
            </a:r>
            <a:endParaRPr b="0" lang="hr-H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7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nodeType="with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10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13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nodeType="with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16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nodeType="with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1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nodeType="with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2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7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2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7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2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7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2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extShape 1"/>
          <p:cNvSpPr txBox="1"/>
          <p:nvPr/>
        </p:nvSpPr>
        <p:spPr>
          <a:xfrm>
            <a:off x="-324720" y="188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sr-Latn-RS" sz="3200" spc="-1" strike="noStrike">
                <a:solidFill>
                  <a:srgbClr val="ffffff"/>
                </a:solidFill>
                <a:latin typeface="Arial"/>
              </a:rPr>
              <a:t>Proces gorenja</a:t>
            </a: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64" name="Picture 5" descr=""/>
          <p:cNvPicPr/>
          <p:nvPr/>
        </p:nvPicPr>
        <p:blipFill>
          <a:blip r:embed="rId1"/>
          <a:stretch/>
        </p:blipFill>
        <p:spPr>
          <a:xfrm>
            <a:off x="4293360" y="3204360"/>
            <a:ext cx="883800" cy="1150560"/>
          </a:xfrm>
          <a:prstGeom prst="rect">
            <a:avLst/>
          </a:prstGeom>
          <a:ln>
            <a:noFill/>
          </a:ln>
        </p:spPr>
      </p:pic>
      <p:grpSp>
        <p:nvGrpSpPr>
          <p:cNvPr id="265" name="Group 2"/>
          <p:cNvGrpSpPr/>
          <p:nvPr/>
        </p:nvGrpSpPr>
        <p:grpSpPr>
          <a:xfrm>
            <a:off x="3356640" y="1475640"/>
            <a:ext cx="2879280" cy="2879280"/>
            <a:chOff x="3356640" y="1475640"/>
            <a:chExt cx="2879280" cy="2879280"/>
          </a:xfrm>
        </p:grpSpPr>
        <p:pic>
          <p:nvPicPr>
            <p:cNvPr id="266" name="Picture 6" descr=""/>
            <p:cNvPicPr/>
            <p:nvPr/>
          </p:nvPicPr>
          <p:blipFill>
            <a:blip r:embed="rId2"/>
            <a:stretch/>
          </p:blipFill>
          <p:spPr>
            <a:xfrm>
              <a:off x="3788640" y="2283480"/>
              <a:ext cx="1944360" cy="382320"/>
            </a:xfrm>
            <a:prstGeom prst="rect">
              <a:avLst/>
            </a:prstGeom>
            <a:ln>
              <a:noFill/>
            </a:ln>
          </p:spPr>
        </p:pic>
        <p:sp>
          <p:nvSpPr>
            <p:cNvPr id="267" name="CustomShape 3"/>
            <p:cNvSpPr/>
            <p:nvPr/>
          </p:nvSpPr>
          <p:spPr>
            <a:xfrm>
              <a:off x="3356640" y="1475640"/>
              <a:ext cx="2879280" cy="2879280"/>
            </a:xfrm>
            <a:prstGeom prst="ellipse">
              <a:avLst/>
            </a:prstGeom>
            <a:noFill/>
            <a:ln w="25560">
              <a:solidFill>
                <a:srgbClr val="ff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8" name="CustomShape 4"/>
            <p:cNvSpPr/>
            <p:nvPr/>
          </p:nvSpPr>
          <p:spPr>
            <a:xfrm>
              <a:off x="4077360" y="1836000"/>
              <a:ext cx="136800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  <a:spcBef>
                  <a:spcPts val="901"/>
                </a:spcBef>
              </a:pPr>
              <a:r>
                <a:rPr b="1" lang="hr-HR" sz="1800" spc="-1" strike="noStrike">
                  <a:solidFill>
                    <a:srgbClr val="800080"/>
                  </a:solidFill>
                  <a:latin typeface="Calibri"/>
                </a:rPr>
                <a:t>TOPLINA</a:t>
              </a:r>
              <a:endParaRPr b="0" lang="hr-HR" sz="1800" spc="-1" strike="noStrike">
                <a:latin typeface="Arial"/>
              </a:endParaRPr>
            </a:p>
          </p:txBody>
        </p:sp>
      </p:grpSp>
      <p:grpSp>
        <p:nvGrpSpPr>
          <p:cNvPr id="269" name="Group 5"/>
          <p:cNvGrpSpPr/>
          <p:nvPr/>
        </p:nvGrpSpPr>
        <p:grpSpPr>
          <a:xfrm>
            <a:off x="2635920" y="2917080"/>
            <a:ext cx="2879280" cy="2879280"/>
            <a:chOff x="2635920" y="2917080"/>
            <a:chExt cx="2879280" cy="2879280"/>
          </a:xfrm>
        </p:grpSpPr>
        <p:pic>
          <p:nvPicPr>
            <p:cNvPr id="270" name="Picture 7" descr=""/>
            <p:cNvPicPr/>
            <p:nvPr/>
          </p:nvPicPr>
          <p:blipFill>
            <a:blip r:embed="rId3"/>
            <a:stretch/>
          </p:blipFill>
          <p:spPr>
            <a:xfrm>
              <a:off x="2996280" y="4717080"/>
              <a:ext cx="1296720" cy="810720"/>
            </a:xfrm>
            <a:prstGeom prst="rect">
              <a:avLst/>
            </a:prstGeom>
            <a:ln>
              <a:noFill/>
            </a:ln>
          </p:spPr>
        </p:pic>
        <p:sp>
          <p:nvSpPr>
            <p:cNvPr id="271" name="CustomShape 6"/>
            <p:cNvSpPr/>
            <p:nvPr/>
          </p:nvSpPr>
          <p:spPr>
            <a:xfrm>
              <a:off x="2635920" y="2917080"/>
              <a:ext cx="2879280" cy="2879280"/>
            </a:xfrm>
            <a:prstGeom prst="ellipse">
              <a:avLst/>
            </a:prstGeom>
            <a:noFill/>
            <a:ln w="25560">
              <a:solidFill>
                <a:srgbClr val="99663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2" name="CustomShape 7"/>
            <p:cNvSpPr/>
            <p:nvPr/>
          </p:nvSpPr>
          <p:spPr>
            <a:xfrm>
              <a:off x="2709000" y="3996360"/>
              <a:ext cx="1368000" cy="6390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hr-HR" sz="1800" spc="-1" strike="noStrike">
                  <a:solidFill>
                    <a:srgbClr val="800080"/>
                  </a:solidFill>
                  <a:latin typeface="Calibri"/>
                </a:rPr>
                <a:t>GORIVA</a:t>
              </a:r>
              <a:endParaRPr b="0" lang="hr-HR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hr-HR" sz="1800" spc="-1" strike="noStrike">
                  <a:solidFill>
                    <a:srgbClr val="800080"/>
                  </a:solidFill>
                  <a:latin typeface="Calibri"/>
                </a:rPr>
                <a:t>TVAR</a:t>
              </a:r>
              <a:endParaRPr b="0" lang="hr-HR" sz="1800" spc="-1" strike="noStrike">
                <a:latin typeface="Arial"/>
              </a:endParaRPr>
            </a:p>
          </p:txBody>
        </p:sp>
      </p:grpSp>
      <p:grpSp>
        <p:nvGrpSpPr>
          <p:cNvPr id="273" name="Group 8"/>
          <p:cNvGrpSpPr/>
          <p:nvPr/>
        </p:nvGrpSpPr>
        <p:grpSpPr>
          <a:xfrm>
            <a:off x="4004280" y="2917080"/>
            <a:ext cx="2881080" cy="2879280"/>
            <a:chOff x="4004280" y="2917080"/>
            <a:chExt cx="2881080" cy="2879280"/>
          </a:xfrm>
        </p:grpSpPr>
        <p:pic>
          <p:nvPicPr>
            <p:cNvPr id="274" name="Picture 8" descr=""/>
            <p:cNvPicPr/>
            <p:nvPr/>
          </p:nvPicPr>
          <p:blipFill>
            <a:blip r:embed="rId4"/>
            <a:stretch/>
          </p:blipFill>
          <p:spPr>
            <a:xfrm>
              <a:off x="5517360" y="4717080"/>
              <a:ext cx="910800" cy="863280"/>
            </a:xfrm>
            <a:prstGeom prst="rect">
              <a:avLst/>
            </a:prstGeom>
            <a:ln>
              <a:noFill/>
            </a:ln>
          </p:spPr>
        </p:pic>
        <p:sp>
          <p:nvSpPr>
            <p:cNvPr id="275" name="CustomShape 9"/>
            <p:cNvSpPr/>
            <p:nvPr/>
          </p:nvSpPr>
          <p:spPr>
            <a:xfrm>
              <a:off x="4004280" y="2917080"/>
              <a:ext cx="2879280" cy="2879280"/>
            </a:xfrm>
            <a:prstGeom prst="ellipse">
              <a:avLst/>
            </a:prstGeom>
            <a:noFill/>
            <a:ln w="25560">
              <a:solidFill>
                <a:srgbClr val="0000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6" name="CustomShape 10"/>
            <p:cNvSpPr/>
            <p:nvPr/>
          </p:nvSpPr>
          <p:spPr>
            <a:xfrm>
              <a:off x="5517360" y="4212360"/>
              <a:ext cx="136800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  <a:spcBef>
                  <a:spcPts val="901"/>
                </a:spcBef>
              </a:pPr>
              <a:r>
                <a:rPr b="1" lang="hr-HR" sz="1800" spc="-1" strike="noStrike">
                  <a:solidFill>
                    <a:srgbClr val="800080"/>
                  </a:solidFill>
                  <a:latin typeface="Calibri"/>
                </a:rPr>
                <a:t>KISIK</a:t>
              </a:r>
              <a:endParaRPr b="0" lang="hr-HR" sz="1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3" dur="indefinite" restart="never" nodeType="tmRoot">
          <p:childTnLst>
            <p:seq>
              <p:cTn id="54" dur="indefinite" nodeType="mainSeq">
                <p:childTnLst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7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Shape 1"/>
          <p:cNvSpPr txBox="1"/>
          <p:nvPr/>
        </p:nvSpPr>
        <p:spPr>
          <a:xfrm>
            <a:off x="395640" y="404640"/>
            <a:ext cx="6994080" cy="7059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sr-Latn-RS" sz="3200" spc="-1" strike="noStrike">
                <a:solidFill>
                  <a:srgbClr val="ffffff"/>
                </a:solidFill>
                <a:latin typeface="Arial"/>
              </a:rPr>
              <a:t>Temperatura paljenja</a:t>
            </a: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8" name="CustomShape 2"/>
          <p:cNvSpPr/>
          <p:nvPr/>
        </p:nvSpPr>
        <p:spPr>
          <a:xfrm>
            <a:off x="1332000" y="1700280"/>
            <a:ext cx="502920" cy="3312720"/>
          </a:xfrm>
          <a:prstGeom prst="roundRect">
            <a:avLst>
              <a:gd name="adj" fmla="val 16667"/>
            </a:avLst>
          </a:prstGeom>
          <a:noFill/>
          <a:ln w="255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79" name="Line 3"/>
          <p:cNvSpPr/>
          <p:nvPr/>
        </p:nvSpPr>
        <p:spPr>
          <a:xfrm flipH="1">
            <a:off x="1547640" y="4508280"/>
            <a:ext cx="287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80" name="Line 4"/>
          <p:cNvSpPr/>
          <p:nvPr/>
        </p:nvSpPr>
        <p:spPr>
          <a:xfrm flipH="1">
            <a:off x="1547640" y="4365360"/>
            <a:ext cx="287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81" name="Line 5"/>
          <p:cNvSpPr/>
          <p:nvPr/>
        </p:nvSpPr>
        <p:spPr>
          <a:xfrm flipH="1">
            <a:off x="1547640" y="4221000"/>
            <a:ext cx="287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82" name="Line 6"/>
          <p:cNvSpPr/>
          <p:nvPr/>
        </p:nvSpPr>
        <p:spPr>
          <a:xfrm flipH="1">
            <a:off x="1547640" y="4076640"/>
            <a:ext cx="287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83" name="Line 7"/>
          <p:cNvSpPr/>
          <p:nvPr/>
        </p:nvSpPr>
        <p:spPr>
          <a:xfrm flipH="1">
            <a:off x="1547640" y="3933720"/>
            <a:ext cx="287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84" name="Line 8"/>
          <p:cNvSpPr/>
          <p:nvPr/>
        </p:nvSpPr>
        <p:spPr>
          <a:xfrm flipH="1">
            <a:off x="1547640" y="3787560"/>
            <a:ext cx="287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85" name="Line 9"/>
          <p:cNvSpPr/>
          <p:nvPr/>
        </p:nvSpPr>
        <p:spPr>
          <a:xfrm flipH="1">
            <a:off x="1547640" y="3644640"/>
            <a:ext cx="287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86" name="Line 10"/>
          <p:cNvSpPr/>
          <p:nvPr/>
        </p:nvSpPr>
        <p:spPr>
          <a:xfrm flipH="1">
            <a:off x="1547640" y="3500280"/>
            <a:ext cx="287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87" name="Line 11"/>
          <p:cNvSpPr/>
          <p:nvPr/>
        </p:nvSpPr>
        <p:spPr>
          <a:xfrm flipH="1">
            <a:off x="1547640" y="3355920"/>
            <a:ext cx="287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88" name="Line 12"/>
          <p:cNvSpPr/>
          <p:nvPr/>
        </p:nvSpPr>
        <p:spPr>
          <a:xfrm flipH="1">
            <a:off x="1547640" y="3213000"/>
            <a:ext cx="287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89" name="Line 13"/>
          <p:cNvSpPr/>
          <p:nvPr/>
        </p:nvSpPr>
        <p:spPr>
          <a:xfrm flipH="1">
            <a:off x="1547640" y="3068280"/>
            <a:ext cx="287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0" name="Line 14"/>
          <p:cNvSpPr/>
          <p:nvPr/>
        </p:nvSpPr>
        <p:spPr>
          <a:xfrm flipH="1">
            <a:off x="1547640" y="2925720"/>
            <a:ext cx="287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1" name="Line 15"/>
          <p:cNvSpPr/>
          <p:nvPr/>
        </p:nvSpPr>
        <p:spPr>
          <a:xfrm flipH="1">
            <a:off x="1547640" y="2781000"/>
            <a:ext cx="287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2" name="Line 16"/>
          <p:cNvSpPr/>
          <p:nvPr/>
        </p:nvSpPr>
        <p:spPr>
          <a:xfrm flipH="1">
            <a:off x="1547640" y="2636640"/>
            <a:ext cx="287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3" name="Line 17"/>
          <p:cNvSpPr/>
          <p:nvPr/>
        </p:nvSpPr>
        <p:spPr>
          <a:xfrm flipH="1">
            <a:off x="1547640" y="2493720"/>
            <a:ext cx="287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4" name="Line 18"/>
          <p:cNvSpPr/>
          <p:nvPr/>
        </p:nvSpPr>
        <p:spPr>
          <a:xfrm flipH="1">
            <a:off x="1547640" y="2347560"/>
            <a:ext cx="287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5" name="Line 19"/>
          <p:cNvSpPr/>
          <p:nvPr/>
        </p:nvSpPr>
        <p:spPr>
          <a:xfrm flipH="1">
            <a:off x="1547640" y="2205000"/>
            <a:ext cx="287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6" name="Line 20"/>
          <p:cNvSpPr/>
          <p:nvPr/>
        </p:nvSpPr>
        <p:spPr>
          <a:xfrm flipH="1">
            <a:off x="1547640" y="2060280"/>
            <a:ext cx="287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7" name="Line 21"/>
          <p:cNvSpPr/>
          <p:nvPr/>
        </p:nvSpPr>
        <p:spPr>
          <a:xfrm flipH="1">
            <a:off x="1547640" y="1915920"/>
            <a:ext cx="287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8" name="Line 22"/>
          <p:cNvSpPr/>
          <p:nvPr/>
        </p:nvSpPr>
        <p:spPr>
          <a:xfrm flipH="1">
            <a:off x="1547640" y="1773000"/>
            <a:ext cx="287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9" name="CustomShape 23"/>
          <p:cNvSpPr/>
          <p:nvPr/>
        </p:nvSpPr>
        <p:spPr>
          <a:xfrm>
            <a:off x="1476360" y="1700280"/>
            <a:ext cx="215640" cy="4176360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00" name="CustomShape 24"/>
          <p:cNvSpPr/>
          <p:nvPr/>
        </p:nvSpPr>
        <p:spPr>
          <a:xfrm>
            <a:off x="1476360" y="4221000"/>
            <a:ext cx="215640" cy="1655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1" name="CustomShape 25"/>
          <p:cNvSpPr/>
          <p:nvPr/>
        </p:nvSpPr>
        <p:spPr>
          <a:xfrm>
            <a:off x="1476360" y="4076640"/>
            <a:ext cx="215640" cy="12236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02" name="Picture 39" descr=""/>
          <p:cNvPicPr/>
          <p:nvPr/>
        </p:nvPicPr>
        <p:blipFill>
          <a:blip r:embed="rId1"/>
          <a:stretch/>
        </p:blipFill>
        <p:spPr>
          <a:xfrm>
            <a:off x="2556000" y="1376280"/>
            <a:ext cx="3614400" cy="4824000"/>
          </a:xfrm>
          <a:prstGeom prst="rect">
            <a:avLst/>
          </a:prstGeom>
          <a:ln>
            <a:noFill/>
          </a:ln>
        </p:spPr>
      </p:pic>
      <p:pic>
        <p:nvPicPr>
          <p:cNvPr id="303" name="Picture 42" descr=""/>
          <p:cNvPicPr/>
          <p:nvPr/>
        </p:nvPicPr>
        <p:blipFill>
          <a:blip r:embed="rId2"/>
          <a:stretch/>
        </p:blipFill>
        <p:spPr>
          <a:xfrm>
            <a:off x="2627280" y="3068640"/>
            <a:ext cx="3168360" cy="2939760"/>
          </a:xfrm>
          <a:prstGeom prst="rect">
            <a:avLst/>
          </a:prstGeom>
          <a:ln>
            <a:noFill/>
          </a:ln>
        </p:spPr>
      </p:pic>
      <p:sp>
        <p:nvSpPr>
          <p:cNvPr id="304" name="CustomShape 26"/>
          <p:cNvSpPr/>
          <p:nvPr/>
        </p:nvSpPr>
        <p:spPr>
          <a:xfrm>
            <a:off x="2340000" y="1674000"/>
            <a:ext cx="6120000" cy="20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1599"/>
              </a:spcBef>
            </a:pPr>
            <a:r>
              <a:rPr b="0" lang="hr-HR" sz="3200" spc="-1" strike="noStrike">
                <a:solidFill>
                  <a:srgbClr val="000000"/>
                </a:solidFill>
                <a:latin typeface="Arial"/>
              </a:rPr>
              <a:t>Gorivo počinje izgarati kad se izloži djelovanju temperature koju zovemo temperatura paljenja</a:t>
            </a:r>
            <a:endParaRPr b="0" lang="hr-H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8" dur="indefinite" restart="never" nodeType="tmRoot">
          <p:childTnLst>
            <p:seq>
              <p:cTn id="79" dur="indefinite" nodeType="mainSeq">
                <p:childTnLst>
                  <p:par>
                    <p:cTn id="80" nodeType="clickEffect" fill="hold">
                      <p:stCondLst>
                        <p:cond delay="indefinite"/>
                      </p:stCondLst>
                      <p:childTnLst>
                        <p:par>
                          <p:cTn id="8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2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006 8.88889E-006 L 3.05556E-006 -0.13634 E">
                                      <p:cBhvr>
                                        <p:cTn id="83" dur="5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nodeType="withEffect" fill="hold" presetClass="entr" presetID="9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6" dur="2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extShape 1"/>
          <p:cNvSpPr txBox="1"/>
          <p:nvPr/>
        </p:nvSpPr>
        <p:spPr>
          <a:xfrm>
            <a:off x="467640" y="1340640"/>
            <a:ext cx="8229240" cy="36288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6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RS" sz="3200" spc="-1" strike="noStrike">
                <a:solidFill>
                  <a:srgbClr val="000000"/>
                </a:solidFill>
                <a:latin typeface="Arial"/>
              </a:rPr>
              <a:t>Toplinska vrijednost goriva jest količina toplinske energije (topline) koja se dobije potpunim izgaranjem jedinice količine goriva.</a:t>
            </a: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RS" sz="3200" spc="-1" strike="noStrike">
                <a:solidFill>
                  <a:srgbClr val="000000"/>
                </a:solidFill>
                <a:latin typeface="Arial"/>
              </a:rPr>
              <a:t>Toplinska vrijednost izražava se u džulu po kilogramu (J/kg) za goriva u čvrstom i tekućem stanju, a u  džulu po metru kubičnom (J/m</a:t>
            </a:r>
            <a:r>
              <a:rPr b="0" lang="sr-Latn-RS" sz="3200" spc="-1" strike="noStrike" baseline="30000">
                <a:solidFill>
                  <a:srgbClr val="000000"/>
                </a:solidFill>
                <a:latin typeface="Arial"/>
              </a:rPr>
              <a:t>3</a:t>
            </a:r>
            <a:r>
              <a:rPr b="0" lang="sr-Latn-RS" sz="3200" spc="-1" strike="noStrike">
                <a:solidFill>
                  <a:srgbClr val="000000"/>
                </a:solidFill>
                <a:latin typeface="Arial"/>
              </a:rPr>
              <a:t>) za goriva u plinskom stanju.</a:t>
            </a: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6" name="TextShape 2"/>
          <p:cNvSpPr txBox="1"/>
          <p:nvPr/>
        </p:nvSpPr>
        <p:spPr>
          <a:xfrm>
            <a:off x="-252360" y="188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sr-Latn-RS" sz="3200" spc="-1" strike="noStrike">
                <a:solidFill>
                  <a:srgbClr val="ffffff"/>
                </a:solidFill>
                <a:latin typeface="Arial"/>
              </a:rPr>
              <a:t>Toplinska vrijednost goriva</a:t>
            </a: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7" name="CustomShape 3"/>
          <p:cNvSpPr/>
          <p:nvPr/>
        </p:nvSpPr>
        <p:spPr>
          <a:xfrm>
            <a:off x="1692000" y="5301000"/>
            <a:ext cx="280800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1" lang="hr-HR" sz="2000" spc="-1" strike="noStrike">
                <a:solidFill>
                  <a:srgbClr val="000000"/>
                </a:solidFill>
                <a:latin typeface="Calibri"/>
              </a:rPr>
              <a:t>toplinska vrijednost =</a:t>
            </a:r>
            <a:endParaRPr b="0" lang="hr-HR" sz="2000" spc="-1" strike="noStrike">
              <a:latin typeface="Arial"/>
            </a:endParaRPr>
          </a:p>
        </p:txBody>
      </p:sp>
      <p:sp>
        <p:nvSpPr>
          <p:cNvPr id="308" name="Line 4"/>
          <p:cNvSpPr/>
          <p:nvPr/>
        </p:nvSpPr>
        <p:spPr>
          <a:xfrm>
            <a:off x="4238280" y="5516640"/>
            <a:ext cx="2520720" cy="0"/>
          </a:xfrm>
          <a:prstGeom prst="line">
            <a:avLst/>
          </a:prstGeom>
          <a:ln w="255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09" name="CustomShape 5"/>
          <p:cNvSpPr/>
          <p:nvPr/>
        </p:nvSpPr>
        <p:spPr>
          <a:xfrm>
            <a:off x="4094640" y="5085360"/>
            <a:ext cx="280800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hr-HR" sz="2000" spc="-1" strike="noStrike">
                <a:solidFill>
                  <a:srgbClr val="000000"/>
                </a:solidFill>
                <a:latin typeface="Calibri"/>
              </a:rPr>
              <a:t>oslobođena toplina</a:t>
            </a:r>
            <a:endParaRPr b="0" lang="hr-HR" sz="2000" spc="-1" strike="noStrike">
              <a:latin typeface="Arial"/>
            </a:endParaRPr>
          </a:p>
        </p:txBody>
      </p:sp>
      <p:sp>
        <p:nvSpPr>
          <p:cNvPr id="310" name="CustomShape 6"/>
          <p:cNvSpPr/>
          <p:nvPr/>
        </p:nvSpPr>
        <p:spPr>
          <a:xfrm>
            <a:off x="4094640" y="5520600"/>
            <a:ext cx="280800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hr-HR" sz="2000" spc="-1" strike="noStrike">
                <a:solidFill>
                  <a:srgbClr val="000000"/>
                </a:solidFill>
                <a:latin typeface="Calibri"/>
              </a:rPr>
              <a:t>masa (volumen) goriva</a:t>
            </a:r>
            <a:endParaRPr b="0" lang="hr-H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Picture 4" descr=""/>
          <p:cNvPicPr/>
          <p:nvPr/>
        </p:nvPicPr>
        <p:blipFill>
          <a:blip r:embed="rId1"/>
          <a:stretch/>
        </p:blipFill>
        <p:spPr>
          <a:xfrm>
            <a:off x="755640" y="981000"/>
            <a:ext cx="6479640" cy="4120920"/>
          </a:xfrm>
          <a:prstGeom prst="rect">
            <a:avLst/>
          </a:prstGeom>
          <a:ln>
            <a:noFill/>
          </a:ln>
        </p:spPr>
      </p:pic>
      <p:sp>
        <p:nvSpPr>
          <p:cNvPr id="312" name="CustomShape 1"/>
          <p:cNvSpPr/>
          <p:nvPr/>
        </p:nvSpPr>
        <p:spPr>
          <a:xfrm>
            <a:off x="755640" y="5445000"/>
            <a:ext cx="79203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800"/>
              </a:spcBef>
            </a:pPr>
            <a:r>
              <a:rPr b="0" lang="hr-HR" sz="3600" spc="-1" strike="noStrike">
                <a:solidFill>
                  <a:srgbClr val="000000"/>
                </a:solidFill>
                <a:latin typeface="Calibri"/>
              </a:rPr>
              <a:t>…</a:t>
            </a:r>
            <a:r>
              <a:rPr b="0" lang="hr-HR" sz="3600" spc="-1" strike="noStrike">
                <a:solidFill>
                  <a:srgbClr val="000000"/>
                </a:solidFill>
                <a:latin typeface="Calibri"/>
              </a:rPr>
              <a:t>daju jednaku količinu toplinske energije</a:t>
            </a:r>
            <a:endParaRPr b="0" lang="hr-HR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7" dur="indefinite" restart="never" nodeType="tmRoot">
          <p:childTnLst>
            <p:seq>
              <p:cTn id="88" dur="indefinite" nodeType="mainSeq">
                <p:childTnLst>
                  <p:par>
                    <p:cTn id="89" nodeType="clickEffect" fill="hold">
                      <p:stCondLst>
                        <p:cond delay="indefinite"/>
                      </p:stCondLst>
                      <p:childTnLst>
                        <p:par>
                          <p:cTn id="9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93" dur="2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Application>LibreOffice/6.2.5.2$Windows_X86_64 LibreOffice_project/1ec314fa52f458adc18c4f025c545a4e8b22c159</Application>
  <Words>126</Words>
  <Paragraphs>24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2013-12-05T14:39:09Z</dcterms:created>
  <dc:creator>Toshiba</dc:creator>
  <dc:description/>
  <dc:language>hr-HR</dc:language>
  <cp:lastModifiedBy>tehnički</cp:lastModifiedBy>
  <dcterms:modified xsi:type="dcterms:W3CDTF">2014-07-09T09:52:08Z</dcterms:modified>
  <cp:revision>8</cp:revision>
  <dc:subject/>
  <dc:title>PowerPointova prezentacija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Prikaz na zaslonu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