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3" r:id="rId2"/>
    <p:sldMasterId id="2147483725" r:id="rId3"/>
    <p:sldMasterId id="2147483737" r:id="rId4"/>
    <p:sldMasterId id="2147483749" r:id="rId5"/>
    <p:sldMasterId id="2147483761" r:id="rId6"/>
    <p:sldMasterId id="2147483773" r:id="rId7"/>
    <p:sldMasterId id="2147483785" r:id="rId8"/>
    <p:sldMasterId id="2147483797" r:id="rId9"/>
  </p:sldMasterIdLst>
  <p:sldIdLst>
    <p:sldId id="258" r:id="rId10"/>
    <p:sldId id="257" r:id="rId11"/>
    <p:sldId id="263" r:id="rId12"/>
    <p:sldId id="267" r:id="rId13"/>
    <p:sldId id="266" r:id="rId14"/>
    <p:sldId id="271" r:id="rId15"/>
    <p:sldId id="261" r:id="rId16"/>
    <p:sldId id="277" r:id="rId17"/>
    <p:sldId id="275" r:id="rId18"/>
    <p:sldId id="278" r:id="rId19"/>
    <p:sldId id="285" r:id="rId20"/>
    <p:sldId id="286" r:id="rId21"/>
    <p:sldId id="287" r:id="rId22"/>
    <p:sldId id="284" r:id="rId23"/>
    <p:sldId id="288" r:id="rId24"/>
    <p:sldId id="289" r:id="rId25"/>
    <p:sldId id="290" r:id="rId26"/>
    <p:sldId id="291" r:id="rId2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ika" initials="V" lastIdx="1" clrIdx="0">
    <p:extLst>
      <p:ext uri="{19B8F6BF-5375-455C-9EA6-DF929625EA0E}">
        <p15:presenceInfo xmlns:p15="http://schemas.microsoft.com/office/powerpoint/2012/main" userId="Veroni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91" d="100"/>
          <a:sy n="91" d="100"/>
        </p:scale>
        <p:origin x="5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AADA-975E-404B-B684-D8B615526CC4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AB1DC-490A-492B-9544-0109205037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603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AADA-975E-404B-B684-D8B615526CC4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AB1DC-490A-492B-9544-0109205037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013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AADA-975E-404B-B684-D8B615526CC4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AB1DC-490A-492B-9544-0109205037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0442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A1DC97-FCC0-4752-B27D-C0C17CC0D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164255C-1CA9-4952-9418-C635E0626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911C1D5-B3FC-4696-B63E-5041A709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0863312-34F9-40DF-AF02-DB12FF90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91D6ACD-393A-4C03-894E-02BDDBE6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305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72ECCA-70D8-4F46-9BA5-B40DA8001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84B6B9-3C49-41C9-9873-D877A6834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BCD886D-46DC-407C-BBCE-EE9606EB1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5C2151-733E-4C2E-BD16-DA12421B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9CC13CD-361B-472F-A40A-267A296D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843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078BA3-1ED8-4591-A3D6-5B0DC356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7AA1502-DBF1-4FF2-9E5C-5CE30838F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D47CA0B-7EC3-465C-92CD-7962FB9E9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DF6B09D-4E3B-4B6F-B1C4-2222B8F7D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E3C48A0-7943-48DF-A6D4-C7F7EA020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061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EB583E-F2E1-4E83-94A0-A6AF7C1B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C2FCB0-9ADA-4344-908F-867D21C75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292F747-621E-4C08-BA14-7B8A6988B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3454CEA-3A3C-4F04-A8BF-2BB04BB5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1E7E0D9-6AA4-4D1D-8382-BD00D4EA4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E07F109-77F4-41A9-AB18-396EE003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473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63F429-86E6-43D5-A736-18929E78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24DF1EE-36E5-4E83-832A-83EC75D61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B0CDD56-F34B-4AF3-A53C-49F7E11DD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0E9C69A-C483-40CD-BD73-4B95FE5C2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FE6AB20-E4B3-4A80-8CFB-DD25C03FB1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4548E7B-D015-45BD-9C5D-C57BD8052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E582015-D194-4055-92BD-18890BF26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F8B6AB1-81EB-422F-BC6C-7025B9755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287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3F833D-551F-4EDF-98C7-D325A345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1E572A6-1BAD-481F-9030-88FED5CE1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59BB71B-2776-440E-B0C1-380546CF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2003006-2A57-4422-9259-1BCEC248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556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6EAFDEE-71B2-4B72-90C7-7D984409F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2D599AE-D42E-4762-8225-0095DF3B3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E4E5209-532A-4143-9716-E315D943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513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DBB235-9388-4968-A1B4-A995A68EE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A560C1-3272-44F9-8E65-B0FFF819F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2CCE68E-9DC0-4ACD-8150-037D36BBD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3CC4D0E-4841-4617-AFAD-BD7C98215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D6BB274-CC6C-4343-84D8-FC1478FE7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07A9238-0AB7-4036-AA3F-A4C7036C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6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AADA-975E-404B-B684-D8B615526CC4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AB1DC-490A-492B-9544-0109205037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8087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13F988-C9FE-4736-9F75-9247765AE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AD3EE13-01FB-4CE4-BC94-B28DF32F4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7E88616-2D80-4481-B6F2-C7D66B9AA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D934999-7935-4969-BBF6-5124E63F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87B6E67-E1E4-478A-9B1C-0B3404DA9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0231B66-06B0-47FB-A92A-87469B53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379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81864F-2C8B-4089-B6AA-85B177C7D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DEC772A-358B-414F-913D-FA1F281E3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EB2A753-A753-4920-BD89-A5145FFAE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43B8427-A4CC-488F-9286-5C5D9FC0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3AEF06-7A65-40A9-AE06-D920A6CC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312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837490F-F260-4093-A0BF-EFF4973BD2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5319FC2-E660-4483-8201-07D416F9E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BBF5C92-760C-45FF-BA1F-8BD4AE34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3F020D-AF62-4EF9-A86B-F58892E5F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5887D7E-21B0-475E-A5AA-49B76FB4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518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A1DC97-FCC0-4752-B27D-C0C17CC0D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164255C-1CA9-4952-9418-C635E0626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911C1D5-B3FC-4696-B63E-5041A709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0863312-34F9-40DF-AF02-DB12FF90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91D6ACD-393A-4C03-894E-02BDDBE6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000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72ECCA-70D8-4F46-9BA5-B40DA8001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84B6B9-3C49-41C9-9873-D877A6834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BCD886D-46DC-407C-BBCE-EE9606EB1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5C2151-733E-4C2E-BD16-DA12421B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9CC13CD-361B-472F-A40A-267A296D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336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078BA3-1ED8-4591-A3D6-5B0DC356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7AA1502-DBF1-4FF2-9E5C-5CE30838F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D47CA0B-7EC3-465C-92CD-7962FB9E9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DF6B09D-4E3B-4B6F-B1C4-2222B8F7D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E3C48A0-7943-48DF-A6D4-C7F7EA020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837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EB583E-F2E1-4E83-94A0-A6AF7C1B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C2FCB0-9ADA-4344-908F-867D21C75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292F747-621E-4C08-BA14-7B8A6988B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3454CEA-3A3C-4F04-A8BF-2BB04BB5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1E7E0D9-6AA4-4D1D-8382-BD00D4EA4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E07F109-77F4-41A9-AB18-396EE003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302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63F429-86E6-43D5-A736-18929E78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24DF1EE-36E5-4E83-832A-83EC75D61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B0CDD56-F34B-4AF3-A53C-49F7E11DD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0E9C69A-C483-40CD-BD73-4B95FE5C2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FE6AB20-E4B3-4A80-8CFB-DD25C03FB1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4548E7B-D015-45BD-9C5D-C57BD8052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E582015-D194-4055-92BD-18890BF26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F8B6AB1-81EB-422F-BC6C-7025B9755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891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3F833D-551F-4EDF-98C7-D325A345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1E572A6-1BAD-481F-9030-88FED5CE1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59BB71B-2776-440E-B0C1-380546CF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2003006-2A57-4422-9259-1BCEC248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532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6EAFDEE-71B2-4B72-90C7-7D984409F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2D599AE-D42E-4762-8225-0095DF3B3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E4E5209-532A-4143-9716-E315D943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06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AADA-975E-404B-B684-D8B615526CC4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AB1DC-490A-492B-9544-0109205037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394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DBB235-9388-4968-A1B4-A995A68EE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A560C1-3272-44F9-8E65-B0FFF819F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2CCE68E-9DC0-4ACD-8150-037D36BBD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3CC4D0E-4841-4617-AFAD-BD7C98215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D6BB274-CC6C-4343-84D8-FC1478FE7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07A9238-0AB7-4036-AA3F-A4C7036C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732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13F988-C9FE-4736-9F75-9247765AE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AD3EE13-01FB-4CE4-BC94-B28DF32F4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7E88616-2D80-4481-B6F2-C7D66B9AA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D934999-7935-4969-BBF6-5124E63F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87B6E67-E1E4-478A-9B1C-0B3404DA9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0231B66-06B0-47FB-A92A-87469B53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108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81864F-2C8B-4089-B6AA-85B177C7D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DEC772A-358B-414F-913D-FA1F281E3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EB2A753-A753-4920-BD89-A5145FFAE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43B8427-A4CC-488F-9286-5C5D9FC0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3AEF06-7A65-40A9-AE06-D920A6CC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486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837490F-F260-4093-A0BF-EFF4973BD2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5319FC2-E660-4483-8201-07D416F9E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BBF5C92-760C-45FF-BA1F-8BD4AE34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3F020D-AF62-4EF9-A86B-F58892E5F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5887D7E-21B0-475E-A5AA-49B76FB4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3050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A1DC97-FCC0-4752-B27D-C0C17CC0D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164255C-1CA9-4952-9418-C635E0626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911C1D5-B3FC-4696-B63E-5041A709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0863312-34F9-40DF-AF02-DB12FF90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91D6ACD-393A-4C03-894E-02BDDBE6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78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72ECCA-70D8-4F46-9BA5-B40DA8001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84B6B9-3C49-41C9-9873-D877A6834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BCD886D-46DC-407C-BBCE-EE9606EB1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5C2151-733E-4C2E-BD16-DA12421B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9CC13CD-361B-472F-A40A-267A296D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9119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078BA3-1ED8-4591-A3D6-5B0DC356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7AA1502-DBF1-4FF2-9E5C-5CE30838F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D47CA0B-7EC3-465C-92CD-7962FB9E9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DF6B09D-4E3B-4B6F-B1C4-2222B8F7D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E3C48A0-7943-48DF-A6D4-C7F7EA020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0198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EB583E-F2E1-4E83-94A0-A6AF7C1B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C2FCB0-9ADA-4344-908F-867D21C75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292F747-621E-4C08-BA14-7B8A6988B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3454CEA-3A3C-4F04-A8BF-2BB04BB5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1E7E0D9-6AA4-4D1D-8382-BD00D4EA4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E07F109-77F4-41A9-AB18-396EE003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73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63F429-86E6-43D5-A736-18929E78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24DF1EE-36E5-4E83-832A-83EC75D61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B0CDD56-F34B-4AF3-A53C-49F7E11DD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0E9C69A-C483-40CD-BD73-4B95FE5C2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FE6AB20-E4B3-4A80-8CFB-DD25C03FB1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4548E7B-D015-45BD-9C5D-C57BD8052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E582015-D194-4055-92BD-18890BF26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F8B6AB1-81EB-422F-BC6C-7025B9755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461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3F833D-551F-4EDF-98C7-D325A345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1E572A6-1BAD-481F-9030-88FED5CE1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59BB71B-2776-440E-B0C1-380546CF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2003006-2A57-4422-9259-1BCEC248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53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AADA-975E-404B-B684-D8B615526CC4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AB1DC-490A-492B-9544-0109205037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51154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6EAFDEE-71B2-4B72-90C7-7D984409F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2D599AE-D42E-4762-8225-0095DF3B3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E4E5209-532A-4143-9716-E315D943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6699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DBB235-9388-4968-A1B4-A995A68EE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A560C1-3272-44F9-8E65-B0FFF819F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2CCE68E-9DC0-4ACD-8150-037D36BBD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3CC4D0E-4841-4617-AFAD-BD7C98215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D6BB274-CC6C-4343-84D8-FC1478FE7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07A9238-0AB7-4036-AA3F-A4C7036C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2886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13F988-C9FE-4736-9F75-9247765AE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AD3EE13-01FB-4CE4-BC94-B28DF32F4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7E88616-2D80-4481-B6F2-C7D66B9AA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D934999-7935-4969-BBF6-5124E63F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87B6E67-E1E4-478A-9B1C-0B3404DA9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0231B66-06B0-47FB-A92A-87469B53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248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81864F-2C8B-4089-B6AA-85B177C7D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DEC772A-358B-414F-913D-FA1F281E3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EB2A753-A753-4920-BD89-A5145FFAE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43B8427-A4CC-488F-9286-5C5D9FC0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3AEF06-7A65-40A9-AE06-D920A6CC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8860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837490F-F260-4093-A0BF-EFF4973BD2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5319FC2-E660-4483-8201-07D416F9E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BBF5C92-760C-45FF-BA1F-8BD4AE34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3F020D-AF62-4EF9-A86B-F58892E5F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5887D7E-21B0-475E-A5AA-49B76FB4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3711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A1DC97-FCC0-4752-B27D-C0C17CC0D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164255C-1CA9-4952-9418-C635E0626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911C1D5-B3FC-4696-B63E-5041A709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0863312-34F9-40DF-AF02-DB12FF90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91D6ACD-393A-4C03-894E-02BDDBE6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1632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72ECCA-70D8-4F46-9BA5-B40DA8001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84B6B9-3C49-41C9-9873-D877A6834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BCD886D-46DC-407C-BBCE-EE9606EB1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5C2151-733E-4C2E-BD16-DA12421B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9CC13CD-361B-472F-A40A-267A296D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842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078BA3-1ED8-4591-A3D6-5B0DC356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7AA1502-DBF1-4FF2-9E5C-5CE30838F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D47CA0B-7EC3-465C-92CD-7962FB9E9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DF6B09D-4E3B-4B6F-B1C4-2222B8F7D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E3C48A0-7943-48DF-A6D4-C7F7EA020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0505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EB583E-F2E1-4E83-94A0-A6AF7C1B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C2FCB0-9ADA-4344-908F-867D21C75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292F747-621E-4C08-BA14-7B8A6988B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3454CEA-3A3C-4F04-A8BF-2BB04BB5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1E7E0D9-6AA4-4D1D-8382-BD00D4EA4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E07F109-77F4-41A9-AB18-396EE003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390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63F429-86E6-43D5-A736-18929E78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24DF1EE-36E5-4E83-832A-83EC75D61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B0CDD56-F34B-4AF3-A53C-49F7E11DD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0E9C69A-C483-40CD-BD73-4B95FE5C2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FE6AB20-E4B3-4A80-8CFB-DD25C03FB1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4548E7B-D015-45BD-9C5D-C57BD8052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E582015-D194-4055-92BD-18890BF26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F8B6AB1-81EB-422F-BC6C-7025B9755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4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AADA-975E-404B-B684-D8B615526CC4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AB1DC-490A-492B-9544-0109205037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0850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3F833D-551F-4EDF-98C7-D325A345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1E572A6-1BAD-481F-9030-88FED5CE1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59BB71B-2776-440E-B0C1-380546CF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2003006-2A57-4422-9259-1BCEC248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3893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6EAFDEE-71B2-4B72-90C7-7D984409F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2D599AE-D42E-4762-8225-0095DF3B3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E4E5209-532A-4143-9716-E315D943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8245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DBB235-9388-4968-A1B4-A995A68EE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A560C1-3272-44F9-8E65-B0FFF819F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2CCE68E-9DC0-4ACD-8150-037D36BBD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3CC4D0E-4841-4617-AFAD-BD7C98215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D6BB274-CC6C-4343-84D8-FC1478FE7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07A9238-0AB7-4036-AA3F-A4C7036C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7307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13F988-C9FE-4736-9F75-9247765AE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AD3EE13-01FB-4CE4-BC94-B28DF32F4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7E88616-2D80-4481-B6F2-C7D66B9AA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D934999-7935-4969-BBF6-5124E63F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87B6E67-E1E4-478A-9B1C-0B3404DA9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0231B66-06B0-47FB-A92A-87469B53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5951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81864F-2C8B-4089-B6AA-85B177C7D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DEC772A-358B-414F-913D-FA1F281E3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EB2A753-A753-4920-BD89-A5145FFAE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43B8427-A4CC-488F-9286-5C5D9FC0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3AEF06-7A65-40A9-AE06-D920A6CC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3061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837490F-F260-4093-A0BF-EFF4973BD2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5319FC2-E660-4483-8201-07D416F9E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BBF5C92-760C-45FF-BA1F-8BD4AE34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3F020D-AF62-4EF9-A86B-F58892E5F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5887D7E-21B0-475E-A5AA-49B76FB4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4090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A1DC97-FCC0-4752-B27D-C0C17CC0D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164255C-1CA9-4952-9418-C635E0626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911C1D5-B3FC-4696-B63E-5041A709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0863312-34F9-40DF-AF02-DB12FF90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91D6ACD-393A-4C03-894E-02BDDBE6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2357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72ECCA-70D8-4F46-9BA5-B40DA8001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84B6B9-3C49-41C9-9873-D877A6834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BCD886D-46DC-407C-BBCE-EE9606EB1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5C2151-733E-4C2E-BD16-DA12421B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9CC13CD-361B-472F-A40A-267A296D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5641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078BA3-1ED8-4591-A3D6-5B0DC356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7AA1502-DBF1-4FF2-9E5C-5CE30838F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D47CA0B-7EC3-465C-92CD-7962FB9E9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DF6B09D-4E3B-4B6F-B1C4-2222B8F7D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E3C48A0-7943-48DF-A6D4-C7F7EA020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5696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EB583E-F2E1-4E83-94A0-A6AF7C1B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C2FCB0-9ADA-4344-908F-867D21C75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292F747-621E-4C08-BA14-7B8A6988B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3454CEA-3A3C-4F04-A8BF-2BB04BB5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1E7E0D9-6AA4-4D1D-8382-BD00D4EA4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E07F109-77F4-41A9-AB18-396EE003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127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AADA-975E-404B-B684-D8B615526CC4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AB1DC-490A-492B-9544-0109205037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32182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63F429-86E6-43D5-A736-18929E78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24DF1EE-36E5-4E83-832A-83EC75D61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B0CDD56-F34B-4AF3-A53C-49F7E11DD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0E9C69A-C483-40CD-BD73-4B95FE5C2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FE6AB20-E4B3-4A80-8CFB-DD25C03FB1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4548E7B-D015-45BD-9C5D-C57BD8052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E582015-D194-4055-92BD-18890BF26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F8B6AB1-81EB-422F-BC6C-7025B9755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7247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3F833D-551F-4EDF-98C7-D325A345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1E572A6-1BAD-481F-9030-88FED5CE1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59BB71B-2776-440E-B0C1-380546CF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2003006-2A57-4422-9259-1BCEC248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9740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6EAFDEE-71B2-4B72-90C7-7D984409F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2D599AE-D42E-4762-8225-0095DF3B3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E4E5209-532A-4143-9716-E315D943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3531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DBB235-9388-4968-A1B4-A995A68EE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A560C1-3272-44F9-8E65-B0FFF819F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2CCE68E-9DC0-4ACD-8150-037D36BBD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3CC4D0E-4841-4617-AFAD-BD7C98215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D6BB274-CC6C-4343-84D8-FC1478FE7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07A9238-0AB7-4036-AA3F-A4C7036C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7253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13F988-C9FE-4736-9F75-9247765AE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AD3EE13-01FB-4CE4-BC94-B28DF32F4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7E88616-2D80-4481-B6F2-C7D66B9AA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D934999-7935-4969-BBF6-5124E63F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87B6E67-E1E4-478A-9B1C-0B3404DA9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0231B66-06B0-47FB-A92A-87469B53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786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81864F-2C8B-4089-B6AA-85B177C7D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DEC772A-358B-414F-913D-FA1F281E3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EB2A753-A753-4920-BD89-A5145FFAE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43B8427-A4CC-488F-9286-5C5D9FC0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3AEF06-7A65-40A9-AE06-D920A6CC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4408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837490F-F260-4093-A0BF-EFF4973BD2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5319FC2-E660-4483-8201-07D416F9E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BBF5C92-760C-45FF-BA1F-8BD4AE34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3F020D-AF62-4EF9-A86B-F58892E5F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5887D7E-21B0-475E-A5AA-49B76FB4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2472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A1DC97-FCC0-4752-B27D-C0C17CC0D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164255C-1CA9-4952-9418-C635E0626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911C1D5-B3FC-4696-B63E-5041A709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0863312-34F9-40DF-AF02-DB12FF90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91D6ACD-393A-4C03-894E-02BDDBE6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5142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72ECCA-70D8-4F46-9BA5-B40DA8001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84B6B9-3C49-41C9-9873-D877A6834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BCD886D-46DC-407C-BBCE-EE9606EB1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5C2151-733E-4C2E-BD16-DA12421B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9CC13CD-361B-472F-A40A-267A296D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7141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078BA3-1ED8-4591-A3D6-5B0DC356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7AA1502-DBF1-4FF2-9E5C-5CE30838F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D47CA0B-7EC3-465C-92CD-7962FB9E9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DF6B09D-4E3B-4B6F-B1C4-2222B8F7D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E3C48A0-7943-48DF-A6D4-C7F7EA020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67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AADA-975E-404B-B684-D8B615526CC4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AB1DC-490A-492B-9544-0109205037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85331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EB583E-F2E1-4E83-94A0-A6AF7C1B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C2FCB0-9ADA-4344-908F-867D21C75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292F747-621E-4C08-BA14-7B8A6988B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3454CEA-3A3C-4F04-A8BF-2BB04BB5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1E7E0D9-6AA4-4D1D-8382-BD00D4EA4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E07F109-77F4-41A9-AB18-396EE003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3330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63F429-86E6-43D5-A736-18929E78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24DF1EE-36E5-4E83-832A-83EC75D61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B0CDD56-F34B-4AF3-A53C-49F7E11DD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0E9C69A-C483-40CD-BD73-4B95FE5C2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FE6AB20-E4B3-4A80-8CFB-DD25C03FB1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4548E7B-D015-45BD-9C5D-C57BD8052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E582015-D194-4055-92BD-18890BF26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F8B6AB1-81EB-422F-BC6C-7025B9755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031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3F833D-551F-4EDF-98C7-D325A345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1E572A6-1BAD-481F-9030-88FED5CE1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59BB71B-2776-440E-B0C1-380546CF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2003006-2A57-4422-9259-1BCEC248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6270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6EAFDEE-71B2-4B72-90C7-7D984409F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2D599AE-D42E-4762-8225-0095DF3B3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E4E5209-532A-4143-9716-E315D943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8319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DBB235-9388-4968-A1B4-A995A68EE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A560C1-3272-44F9-8E65-B0FFF819F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2CCE68E-9DC0-4ACD-8150-037D36BBD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3CC4D0E-4841-4617-AFAD-BD7C98215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D6BB274-CC6C-4343-84D8-FC1478FE7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07A9238-0AB7-4036-AA3F-A4C7036C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1644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13F988-C9FE-4736-9F75-9247765AE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AD3EE13-01FB-4CE4-BC94-B28DF32F4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7E88616-2D80-4481-B6F2-C7D66B9AA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D934999-7935-4969-BBF6-5124E63F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87B6E67-E1E4-478A-9B1C-0B3404DA9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0231B66-06B0-47FB-A92A-87469B53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4673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81864F-2C8B-4089-B6AA-85B177C7D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DEC772A-358B-414F-913D-FA1F281E3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EB2A753-A753-4920-BD89-A5145FFAE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43B8427-A4CC-488F-9286-5C5D9FC0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3AEF06-7A65-40A9-AE06-D920A6CC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4306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837490F-F260-4093-A0BF-EFF4973BD2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5319FC2-E660-4483-8201-07D416F9E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BBF5C92-760C-45FF-BA1F-8BD4AE34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3F020D-AF62-4EF9-A86B-F58892E5F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5887D7E-21B0-475E-A5AA-49B76FB4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6728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A1DC97-FCC0-4752-B27D-C0C17CC0D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164255C-1CA9-4952-9418-C635E0626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911C1D5-B3FC-4696-B63E-5041A709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0863312-34F9-40DF-AF02-DB12FF90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91D6ACD-393A-4C03-894E-02BDDBE6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208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72ECCA-70D8-4F46-9BA5-B40DA8001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84B6B9-3C49-41C9-9873-D877A6834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BCD886D-46DC-407C-BBCE-EE9606EB1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5C2151-733E-4C2E-BD16-DA12421B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9CC13CD-361B-472F-A40A-267A296D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16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AADA-975E-404B-B684-D8B615526CC4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AB1DC-490A-492B-9544-0109205037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0097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078BA3-1ED8-4591-A3D6-5B0DC356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7AA1502-DBF1-4FF2-9E5C-5CE30838F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D47CA0B-7EC3-465C-92CD-7962FB9E9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DF6B09D-4E3B-4B6F-B1C4-2222B8F7D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E3C48A0-7943-48DF-A6D4-C7F7EA020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3173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EB583E-F2E1-4E83-94A0-A6AF7C1B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C2FCB0-9ADA-4344-908F-867D21C75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292F747-621E-4C08-BA14-7B8A6988B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3454CEA-3A3C-4F04-A8BF-2BB04BB5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1E7E0D9-6AA4-4D1D-8382-BD00D4EA4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E07F109-77F4-41A9-AB18-396EE003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4934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63F429-86E6-43D5-A736-18929E78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24DF1EE-36E5-4E83-832A-83EC75D61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B0CDD56-F34B-4AF3-A53C-49F7E11DD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0E9C69A-C483-40CD-BD73-4B95FE5C2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FE6AB20-E4B3-4A80-8CFB-DD25C03FB1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4548E7B-D015-45BD-9C5D-C57BD8052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E582015-D194-4055-92BD-18890BF26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F8B6AB1-81EB-422F-BC6C-7025B9755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5053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3F833D-551F-4EDF-98C7-D325A345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1E572A6-1BAD-481F-9030-88FED5CE1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59BB71B-2776-440E-B0C1-380546CF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2003006-2A57-4422-9259-1BCEC248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552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6EAFDEE-71B2-4B72-90C7-7D984409F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2D599AE-D42E-4762-8225-0095DF3B3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E4E5209-532A-4143-9716-E315D943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762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DBB235-9388-4968-A1B4-A995A68EE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A560C1-3272-44F9-8E65-B0FFF819F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2CCE68E-9DC0-4ACD-8150-037D36BBD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3CC4D0E-4841-4617-AFAD-BD7C98215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D6BB274-CC6C-4343-84D8-FC1478FE7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07A9238-0AB7-4036-AA3F-A4C7036C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2258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13F988-C9FE-4736-9F75-9247765AE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AD3EE13-01FB-4CE4-BC94-B28DF32F4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7E88616-2D80-4481-B6F2-C7D66B9AA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D934999-7935-4969-BBF6-5124E63F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87B6E67-E1E4-478A-9B1C-0B3404DA9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0231B66-06B0-47FB-A92A-87469B53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5726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81864F-2C8B-4089-B6AA-85B177C7D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DEC772A-358B-414F-913D-FA1F281E3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EB2A753-A753-4920-BD89-A5145FFAE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43B8427-A4CC-488F-9286-5C5D9FC0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3AEF06-7A65-40A9-AE06-D920A6CC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8077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837490F-F260-4093-A0BF-EFF4973BD2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5319FC2-E660-4483-8201-07D416F9E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BBF5C92-760C-45FF-BA1F-8BD4AE34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3F020D-AF62-4EF9-A86B-F58892E5F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5887D7E-21B0-475E-A5AA-49B76FB4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8954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A1DC97-FCC0-4752-B27D-C0C17CC0D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164255C-1CA9-4952-9418-C635E0626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911C1D5-B3FC-4696-B63E-5041A709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0863312-34F9-40DF-AF02-DB12FF90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91D6ACD-393A-4C03-894E-02BDDBE6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94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AADA-975E-404B-B684-D8B615526CC4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AB1DC-490A-492B-9544-0109205037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60403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72ECCA-70D8-4F46-9BA5-B40DA8001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84B6B9-3C49-41C9-9873-D877A6834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BCD886D-46DC-407C-BBCE-EE9606EB1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5C2151-733E-4C2E-BD16-DA12421B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9CC13CD-361B-472F-A40A-267A296D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195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078BA3-1ED8-4591-A3D6-5B0DC356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7AA1502-DBF1-4FF2-9E5C-5CE30838F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D47CA0B-7EC3-465C-92CD-7962FB9E9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DF6B09D-4E3B-4B6F-B1C4-2222B8F7D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E3C48A0-7943-48DF-A6D4-C7F7EA020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6019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EB583E-F2E1-4E83-94A0-A6AF7C1B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C2FCB0-9ADA-4344-908F-867D21C75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292F747-621E-4C08-BA14-7B8A6988B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3454CEA-3A3C-4F04-A8BF-2BB04BB5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1E7E0D9-6AA4-4D1D-8382-BD00D4EA4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E07F109-77F4-41A9-AB18-396EE003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1000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63F429-86E6-43D5-A736-18929E78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24DF1EE-36E5-4E83-832A-83EC75D61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B0CDD56-F34B-4AF3-A53C-49F7E11DD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0E9C69A-C483-40CD-BD73-4B95FE5C2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FE6AB20-E4B3-4A80-8CFB-DD25C03FB1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4548E7B-D015-45BD-9C5D-C57BD8052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E582015-D194-4055-92BD-18890BF26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F8B6AB1-81EB-422F-BC6C-7025B9755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0499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3F833D-551F-4EDF-98C7-D325A345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1E572A6-1BAD-481F-9030-88FED5CE1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59BB71B-2776-440E-B0C1-380546CF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2003006-2A57-4422-9259-1BCEC248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2261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6EAFDEE-71B2-4B72-90C7-7D984409F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2D599AE-D42E-4762-8225-0095DF3B3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E4E5209-532A-4143-9716-E315D943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6345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DBB235-9388-4968-A1B4-A995A68EE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A560C1-3272-44F9-8E65-B0FFF819F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2CCE68E-9DC0-4ACD-8150-037D36BBD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3CC4D0E-4841-4617-AFAD-BD7C98215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D6BB274-CC6C-4343-84D8-FC1478FE7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07A9238-0AB7-4036-AA3F-A4C7036C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0004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13F988-C9FE-4736-9F75-9247765AE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AD3EE13-01FB-4CE4-BC94-B28DF32F4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7E88616-2D80-4481-B6F2-C7D66B9AA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D934999-7935-4969-BBF6-5124E63F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87B6E67-E1E4-478A-9B1C-0B3404DA9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0231B66-06B0-47FB-A92A-87469B53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49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81864F-2C8B-4089-B6AA-85B177C7D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DEC772A-358B-414F-913D-FA1F281E3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EB2A753-A753-4920-BD89-A5145FFAE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43B8427-A4CC-488F-9286-5C5D9FC0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3AEF06-7A65-40A9-AE06-D920A6CC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0327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837490F-F260-4093-A0BF-EFF4973BD2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5319FC2-E660-4483-8201-07D416F9E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BBF5C92-760C-45FF-BA1F-8BD4AE34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3F020D-AF62-4EF9-A86B-F58892E5F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5887D7E-21B0-475E-A5AA-49B76FB4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25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6AADA-975E-404B-B684-D8B615526CC4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AB1DC-490A-492B-9544-0109205037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650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781623E-6A3A-48CB-A6C6-84207075E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8EF2480-351A-440F-855B-9896C4B48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3024E5-1D4C-40F9-8964-4E1F592DD1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0DDD9CF-059E-4386-8841-E91FFFC12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1AB5119-6FD1-477D-AA00-36FFFA592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27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781623E-6A3A-48CB-A6C6-84207075E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8EF2480-351A-440F-855B-9896C4B48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3024E5-1D4C-40F9-8964-4E1F592DD1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0DDD9CF-059E-4386-8841-E91FFFC12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1AB5119-6FD1-477D-AA00-36FFFA592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76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781623E-6A3A-48CB-A6C6-84207075E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8EF2480-351A-440F-855B-9896C4B48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3024E5-1D4C-40F9-8964-4E1F592DD1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0DDD9CF-059E-4386-8841-E91FFFC12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1AB5119-6FD1-477D-AA00-36FFFA592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41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781623E-6A3A-48CB-A6C6-84207075E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8EF2480-351A-440F-855B-9896C4B48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3024E5-1D4C-40F9-8964-4E1F592DD1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0DDD9CF-059E-4386-8841-E91FFFC12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1AB5119-6FD1-477D-AA00-36FFFA592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11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781623E-6A3A-48CB-A6C6-84207075E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8EF2480-351A-440F-855B-9896C4B48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3024E5-1D4C-40F9-8964-4E1F592DD1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0DDD9CF-059E-4386-8841-E91FFFC12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1AB5119-6FD1-477D-AA00-36FFFA592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1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781623E-6A3A-48CB-A6C6-84207075E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8EF2480-351A-440F-855B-9896C4B48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3024E5-1D4C-40F9-8964-4E1F592DD1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0DDD9CF-059E-4386-8841-E91FFFC12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1AB5119-6FD1-477D-AA00-36FFFA592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56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781623E-6A3A-48CB-A6C6-84207075E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8EF2480-351A-440F-855B-9896C4B48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3024E5-1D4C-40F9-8964-4E1F592DD1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0DDD9CF-059E-4386-8841-E91FFFC12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1AB5119-6FD1-477D-AA00-36FFFA592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04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781623E-6A3A-48CB-A6C6-84207075E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8EF2480-351A-440F-855B-9896C4B48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3024E5-1D4C-40F9-8964-4E1F592DD1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74D62-CE97-46F7-B44D-2938AFF38DB5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31.5.2020.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0DDD9CF-059E-4386-8841-E91FFFC12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1AB5119-6FD1-477D-AA00-36FFFA592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749DF-7920-4ED6-824E-68785C3DD3D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25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487E76C3-30B4-4939-B63B-C064A9FAED10}"/>
              </a:ext>
            </a:extLst>
          </p:cNvPr>
          <p:cNvSpPr txBox="1"/>
          <p:nvPr/>
        </p:nvSpPr>
        <p:spPr>
          <a:xfrm>
            <a:off x="594804" y="2423603"/>
            <a:ext cx="11168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KEMIJSKI SPOJEVI U NAMA I OKO NAS</a:t>
            </a:r>
          </a:p>
        </p:txBody>
      </p:sp>
    </p:spTree>
    <p:extLst>
      <p:ext uri="{BB962C8B-B14F-4D97-AF65-F5344CB8AC3E}">
        <p14:creationId xmlns:p14="http://schemas.microsoft.com/office/powerpoint/2010/main" val="206159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145" y="525517"/>
            <a:ext cx="9091447" cy="595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jagram toka: Izvanstranični poveznik 1">
            <a:extLst>
              <a:ext uri="{FF2B5EF4-FFF2-40B4-BE49-F238E27FC236}">
                <a16:creationId xmlns:a16="http://schemas.microsoft.com/office/drawing/2014/main" id="{2DE3984F-317A-48D9-A783-755788700759}"/>
              </a:ext>
            </a:extLst>
          </p:cNvPr>
          <p:cNvSpPr/>
          <p:nvPr/>
        </p:nvSpPr>
        <p:spPr>
          <a:xfrm>
            <a:off x="10857390" y="92007"/>
            <a:ext cx="1162975" cy="1301787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Biološko djelovanje tvari</a:t>
            </a:r>
          </a:p>
        </p:txBody>
      </p:sp>
      <p:sp>
        <p:nvSpPr>
          <p:cNvPr id="3" name="Oblačić za govor: pravokutnik sa zaobljenim kutovima 2">
            <a:extLst>
              <a:ext uri="{FF2B5EF4-FFF2-40B4-BE49-F238E27FC236}">
                <a16:creationId xmlns:a16="http://schemas.microsoft.com/office/drawing/2014/main" id="{A82ECCE1-CC37-4CB0-BBC9-D78DCA757126}"/>
              </a:ext>
            </a:extLst>
          </p:cNvPr>
          <p:cNvSpPr/>
          <p:nvPr/>
        </p:nvSpPr>
        <p:spPr>
          <a:xfrm>
            <a:off x="429088" y="742900"/>
            <a:ext cx="9925058" cy="1629012"/>
          </a:xfrm>
          <a:prstGeom prst="wedgeRoundRectCallout">
            <a:avLst>
              <a:gd name="adj1" fmla="val 54676"/>
              <a:gd name="adj2" fmla="val 21900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AF8B832-45C9-4EFB-9B7D-605B8A558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769" y="1393794"/>
            <a:ext cx="512108" cy="101202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02356A2A-4153-4539-97A6-8E36C8F75881}"/>
              </a:ext>
            </a:extLst>
          </p:cNvPr>
          <p:cNvSpPr txBox="1"/>
          <p:nvPr/>
        </p:nvSpPr>
        <p:spPr>
          <a:xfrm>
            <a:off x="543839" y="932129"/>
            <a:ext cx="9695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Što je švicarski liječnik i alkemičar 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Paracelsus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želio reći tvrdnjom: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„Prava doza razlikuje otrov od lijeka.” ?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48BB7D74-2EDE-4CB6-96DA-502FA0013D0E}"/>
              </a:ext>
            </a:extLst>
          </p:cNvPr>
          <p:cNvSpPr txBox="1"/>
          <p:nvPr/>
        </p:nvSpPr>
        <p:spPr>
          <a:xfrm>
            <a:off x="407360" y="2798498"/>
            <a:ext cx="8496944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plastic"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ČUVAJTE IZVAN DOSEGA DJECE!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PRIJE UZIMANJA POZORNO PROČITAJTE UPUTU!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MOGUĆIM RIZICIMA ILI NUSPOJAVAMA PITAJTE LIJEČNIKA ILI LJEKARNIKA!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ECE97ADB-36E0-4E35-8364-40CBB2F6C68F}"/>
              </a:ext>
            </a:extLst>
          </p:cNvPr>
          <p:cNvSpPr txBox="1"/>
          <p:nvPr/>
        </p:nvSpPr>
        <p:spPr>
          <a:xfrm>
            <a:off x="1017385" y="4408889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Uz koje su tvari najčešće vezana ovakva upozorenja? </a:t>
            </a:r>
          </a:p>
        </p:txBody>
      </p:sp>
      <p:sp>
        <p:nvSpPr>
          <p:cNvPr id="11" name="Oblačić za govor: pravokutnik sa zaobljenim kutovima 10">
            <a:extLst>
              <a:ext uri="{FF2B5EF4-FFF2-40B4-BE49-F238E27FC236}">
                <a16:creationId xmlns:a16="http://schemas.microsoft.com/office/drawing/2014/main" id="{63F02BA3-24E5-403B-80A6-5E49E8627681}"/>
              </a:ext>
            </a:extLst>
          </p:cNvPr>
          <p:cNvSpPr/>
          <p:nvPr/>
        </p:nvSpPr>
        <p:spPr>
          <a:xfrm>
            <a:off x="833582" y="4272501"/>
            <a:ext cx="8195568" cy="675252"/>
          </a:xfrm>
          <a:prstGeom prst="wedgeRoundRectCallout">
            <a:avLst>
              <a:gd name="adj1" fmla="val -53114"/>
              <a:gd name="adj2" fmla="val -15355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C:\Users\Korisnik\Desktop\Veronika-materijali\slikovni materijal\smanjene slike\lijekovi.jpg">
            <a:extLst>
              <a:ext uri="{FF2B5EF4-FFF2-40B4-BE49-F238E27FC236}">
                <a16:creationId xmlns:a16="http://schemas.microsoft.com/office/drawing/2014/main" id="{4890AE9A-E8C4-4B3D-A7FE-082AD2087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4304" y="2630690"/>
            <a:ext cx="3439807" cy="276862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6772EB01-CFC2-44BB-A2F5-4992825DB1B5}"/>
              </a:ext>
            </a:extLst>
          </p:cNvPr>
          <p:cNvSpPr txBox="1"/>
          <p:nvPr/>
        </p:nvSpPr>
        <p:spPr>
          <a:xfrm>
            <a:off x="718172" y="5464206"/>
            <a:ext cx="5377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Objasni korisnost/štetnost lijekova.</a:t>
            </a:r>
          </a:p>
        </p:txBody>
      </p:sp>
      <p:sp>
        <p:nvSpPr>
          <p:cNvPr id="14" name="Oblačić za govor: pravokutnik sa zaobljenim kutovima 13">
            <a:extLst>
              <a:ext uri="{FF2B5EF4-FFF2-40B4-BE49-F238E27FC236}">
                <a16:creationId xmlns:a16="http://schemas.microsoft.com/office/drawing/2014/main" id="{467975C4-B059-4F34-81A1-DF034C1249C8}"/>
              </a:ext>
            </a:extLst>
          </p:cNvPr>
          <p:cNvSpPr/>
          <p:nvPr/>
        </p:nvSpPr>
        <p:spPr>
          <a:xfrm>
            <a:off x="558048" y="5404512"/>
            <a:ext cx="5807241" cy="675252"/>
          </a:xfrm>
          <a:prstGeom prst="wedgeRoundRectCallout">
            <a:avLst>
              <a:gd name="adj1" fmla="val 53692"/>
              <a:gd name="adj2" fmla="val 1736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64E44CF4-8FC8-4232-A534-AB2297ECD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004" y="5189026"/>
            <a:ext cx="512108" cy="1012024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255CA1D5-C2FC-4044-A930-84440D4AD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3" y="4021924"/>
            <a:ext cx="512108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9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E0BD5B74-E5A4-467E-97CB-77716E265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352" y="1855094"/>
            <a:ext cx="2820849" cy="227647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469E68B-70F8-4DE7-8473-9A7AFDD6C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124" y="4254454"/>
            <a:ext cx="2876550" cy="227647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A9A971F-9B9A-439F-B00E-833FABE46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8613" y="1497631"/>
            <a:ext cx="2685810" cy="4898703"/>
          </a:xfrm>
          <a:prstGeom prst="rect">
            <a:avLst/>
          </a:prstGeom>
        </p:spPr>
      </p:pic>
      <p:sp>
        <p:nvSpPr>
          <p:cNvPr id="2" name="Dijagram toka: Izvanstranični poveznik 1">
            <a:extLst>
              <a:ext uri="{FF2B5EF4-FFF2-40B4-BE49-F238E27FC236}">
                <a16:creationId xmlns:a16="http://schemas.microsoft.com/office/drawing/2014/main" id="{2DE3984F-317A-48D9-A783-755788700759}"/>
              </a:ext>
            </a:extLst>
          </p:cNvPr>
          <p:cNvSpPr/>
          <p:nvPr/>
        </p:nvSpPr>
        <p:spPr>
          <a:xfrm>
            <a:off x="10857390" y="92007"/>
            <a:ext cx="1162975" cy="1301787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Biološko djelovanje tvari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F419D8DF-060A-4A1A-850D-BDFC4FA86235}"/>
              </a:ext>
            </a:extLst>
          </p:cNvPr>
          <p:cNvSpPr txBox="1"/>
          <p:nvPr/>
        </p:nvSpPr>
        <p:spPr>
          <a:xfrm>
            <a:off x="1083076" y="103596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Nabroji tvari za koje znaš da izazivaju ovisnost.   </a:t>
            </a:r>
          </a:p>
        </p:txBody>
      </p:sp>
      <p:sp>
        <p:nvSpPr>
          <p:cNvPr id="4" name="Oblačić za govor: pravokutnik sa zaobljenim kutovima 3">
            <a:extLst>
              <a:ext uri="{FF2B5EF4-FFF2-40B4-BE49-F238E27FC236}">
                <a16:creationId xmlns:a16="http://schemas.microsoft.com/office/drawing/2014/main" id="{1533D07E-3658-40E0-B871-241981AB597E}"/>
              </a:ext>
            </a:extLst>
          </p:cNvPr>
          <p:cNvSpPr/>
          <p:nvPr/>
        </p:nvSpPr>
        <p:spPr>
          <a:xfrm>
            <a:off x="923278" y="801389"/>
            <a:ext cx="8976022" cy="930820"/>
          </a:xfrm>
          <a:prstGeom prst="wedgeRoundRectCallout">
            <a:avLst>
              <a:gd name="adj1" fmla="val 53692"/>
              <a:gd name="adj2" fmla="val 1736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C960F95-2126-4D69-927B-D4115DF69C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3138" y="843070"/>
            <a:ext cx="512108" cy="101202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768C0CD-E54C-4B61-A3F5-73A8DA01CE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673" y="1855094"/>
            <a:ext cx="2924175" cy="2495550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842BE5C3-FD03-40CF-8DFC-A57698733454}"/>
              </a:ext>
            </a:extLst>
          </p:cNvPr>
          <p:cNvSpPr/>
          <p:nvPr/>
        </p:nvSpPr>
        <p:spPr>
          <a:xfrm>
            <a:off x="9530405" y="5197383"/>
            <a:ext cx="976034" cy="1629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13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jagram toka: Izvanstranični poveznik 1">
            <a:extLst>
              <a:ext uri="{FF2B5EF4-FFF2-40B4-BE49-F238E27FC236}">
                <a16:creationId xmlns:a16="http://schemas.microsoft.com/office/drawing/2014/main" id="{2DE3984F-317A-48D9-A783-755788700759}"/>
              </a:ext>
            </a:extLst>
          </p:cNvPr>
          <p:cNvSpPr/>
          <p:nvPr/>
        </p:nvSpPr>
        <p:spPr>
          <a:xfrm>
            <a:off x="10857390" y="92007"/>
            <a:ext cx="1162975" cy="1301787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Biološko djelovanje tvari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5260DE5-CF1B-41C4-A80D-112198375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589" y="664283"/>
            <a:ext cx="1981655" cy="1595090"/>
          </a:xfrm>
          <a:prstGeom prst="rect">
            <a:avLst/>
          </a:prstGeom>
        </p:spPr>
      </p:pic>
      <p:sp>
        <p:nvSpPr>
          <p:cNvPr id="4" name="Zaobljeni pravokutnik 12">
            <a:extLst>
              <a:ext uri="{FF2B5EF4-FFF2-40B4-BE49-F238E27FC236}">
                <a16:creationId xmlns:a16="http://schemas.microsoft.com/office/drawing/2014/main" id="{31613B1D-9A9C-4BE0-9BCB-6887F8B7EBF5}"/>
              </a:ext>
            </a:extLst>
          </p:cNvPr>
          <p:cNvSpPr/>
          <p:nvPr/>
        </p:nvSpPr>
        <p:spPr>
          <a:xfrm>
            <a:off x="1722727" y="2522805"/>
            <a:ext cx="9134662" cy="8190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ični oblačić 4">
            <a:extLst>
              <a:ext uri="{FF2B5EF4-FFF2-40B4-BE49-F238E27FC236}">
                <a16:creationId xmlns:a16="http://schemas.microsoft.com/office/drawing/2014/main" id="{ADB3DDF2-CBE4-4D95-933C-325772407050}"/>
              </a:ext>
            </a:extLst>
          </p:cNvPr>
          <p:cNvSpPr/>
          <p:nvPr/>
        </p:nvSpPr>
        <p:spPr>
          <a:xfrm>
            <a:off x="851842" y="742900"/>
            <a:ext cx="2297755" cy="1090963"/>
          </a:xfrm>
          <a:prstGeom prst="cloudCallout">
            <a:avLst>
              <a:gd name="adj1" fmla="val 4592906"/>
              <a:gd name="adj2" fmla="val -43751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Vježbaj malo,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nauči puno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6564EF5-BB04-40F6-9E6D-005A17B1378F}"/>
              </a:ext>
            </a:extLst>
          </p:cNvPr>
          <p:cNvSpPr txBox="1"/>
          <p:nvPr/>
        </p:nvSpPr>
        <p:spPr>
          <a:xfrm>
            <a:off x="1861723" y="2693876"/>
            <a:ext cx="8856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Navedenim tvarima pridruži odgovarajući opis ili djelovanje.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ED624CC-8C70-4AF2-A9F9-5CCACDCCF07D}"/>
              </a:ext>
            </a:extLst>
          </p:cNvPr>
          <p:cNvSpPr txBox="1"/>
          <p:nvPr/>
        </p:nvSpPr>
        <p:spPr>
          <a:xfrm>
            <a:off x="1005846" y="3505682"/>
            <a:ext cx="365193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bjelančevine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energetski napitci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ugljikohidrati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nikotin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F561611E-E963-4A1B-9C1D-50EB2C7E2EFC}"/>
              </a:ext>
            </a:extLst>
          </p:cNvPr>
          <p:cNvSpPr txBox="1"/>
          <p:nvPr/>
        </p:nvSpPr>
        <p:spPr>
          <a:xfrm>
            <a:off x="5952880" y="3392897"/>
            <a:ext cx="557410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dobivanje energije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najčešći uzročnik raka pluća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izaziva nesanicu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zaštita organizma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trenutno povećavaju razinu energije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487D3528-5AC6-4397-9985-1C50E5EF07DF}"/>
              </a:ext>
            </a:extLst>
          </p:cNvPr>
          <p:cNvCxnSpPr/>
          <p:nvPr/>
        </p:nvCxnSpPr>
        <p:spPr>
          <a:xfrm>
            <a:off x="8739930" y="3888509"/>
            <a:ext cx="64654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>
            <a:extLst>
              <a:ext uri="{FF2B5EF4-FFF2-40B4-BE49-F238E27FC236}">
                <a16:creationId xmlns:a16="http://schemas.microsoft.com/office/drawing/2014/main" id="{F5340CC3-C4BC-49E3-8CAE-384692FCB82A}"/>
              </a:ext>
            </a:extLst>
          </p:cNvPr>
          <p:cNvCxnSpPr/>
          <p:nvPr/>
        </p:nvCxnSpPr>
        <p:spPr>
          <a:xfrm>
            <a:off x="10120766" y="4410363"/>
            <a:ext cx="64654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>
            <a:extLst>
              <a:ext uri="{FF2B5EF4-FFF2-40B4-BE49-F238E27FC236}">
                <a16:creationId xmlns:a16="http://schemas.microsoft.com/office/drawing/2014/main" id="{FB29CF4F-7850-4C21-8A0A-EA7F63FFE42A}"/>
              </a:ext>
            </a:extLst>
          </p:cNvPr>
          <p:cNvCxnSpPr/>
          <p:nvPr/>
        </p:nvCxnSpPr>
        <p:spPr>
          <a:xfrm>
            <a:off x="8416657" y="4946073"/>
            <a:ext cx="64654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>
            <a:extLst>
              <a:ext uri="{FF2B5EF4-FFF2-40B4-BE49-F238E27FC236}">
                <a16:creationId xmlns:a16="http://schemas.microsoft.com/office/drawing/2014/main" id="{7AFE4F97-84D8-40AB-A8CD-9258F2768FC1}"/>
              </a:ext>
            </a:extLst>
          </p:cNvPr>
          <p:cNvCxnSpPr/>
          <p:nvPr/>
        </p:nvCxnSpPr>
        <p:spPr>
          <a:xfrm>
            <a:off x="8672988" y="5500254"/>
            <a:ext cx="64654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id="{58DC2DE8-07AD-42CF-8465-780B5E145556}"/>
              </a:ext>
            </a:extLst>
          </p:cNvPr>
          <p:cNvCxnSpPr/>
          <p:nvPr/>
        </p:nvCxnSpPr>
        <p:spPr>
          <a:xfrm>
            <a:off x="11229129" y="6026727"/>
            <a:ext cx="64654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79F49033-11B7-4ED2-9B44-579A95D4F860}"/>
              </a:ext>
            </a:extLst>
          </p:cNvPr>
          <p:cNvSpPr txBox="1"/>
          <p:nvPr/>
        </p:nvSpPr>
        <p:spPr>
          <a:xfrm>
            <a:off x="8839222" y="3469527"/>
            <a:ext cx="1443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015E4295-D277-4540-8153-D54E2DE9705D}"/>
              </a:ext>
            </a:extLst>
          </p:cNvPr>
          <p:cNvSpPr txBox="1"/>
          <p:nvPr/>
        </p:nvSpPr>
        <p:spPr>
          <a:xfrm>
            <a:off x="10135788" y="4007822"/>
            <a:ext cx="1443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FF1D8E29-E8B1-46B2-8D06-74AEEBAB4F28}"/>
              </a:ext>
            </a:extLst>
          </p:cNvPr>
          <p:cNvSpPr txBox="1"/>
          <p:nvPr/>
        </p:nvSpPr>
        <p:spPr>
          <a:xfrm>
            <a:off x="8421286" y="4531133"/>
            <a:ext cx="1443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B1B350F3-2839-45EF-8463-B3C7549BCB96}"/>
              </a:ext>
            </a:extLst>
          </p:cNvPr>
          <p:cNvSpPr txBox="1"/>
          <p:nvPr/>
        </p:nvSpPr>
        <p:spPr>
          <a:xfrm>
            <a:off x="8739930" y="5093139"/>
            <a:ext cx="1443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00673AA1-DB00-4828-8F2B-5A46F386242B}"/>
              </a:ext>
            </a:extLst>
          </p:cNvPr>
          <p:cNvSpPr txBox="1"/>
          <p:nvPr/>
        </p:nvSpPr>
        <p:spPr>
          <a:xfrm>
            <a:off x="11229129" y="5565062"/>
            <a:ext cx="1443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02811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jagram toka: Izvanstranični poveznik 1">
            <a:extLst>
              <a:ext uri="{FF2B5EF4-FFF2-40B4-BE49-F238E27FC236}">
                <a16:creationId xmlns:a16="http://schemas.microsoft.com/office/drawing/2014/main" id="{2DE3984F-317A-48D9-A783-755788700759}"/>
              </a:ext>
            </a:extLst>
          </p:cNvPr>
          <p:cNvSpPr/>
          <p:nvPr/>
        </p:nvSpPr>
        <p:spPr>
          <a:xfrm>
            <a:off x="10857390" y="92007"/>
            <a:ext cx="1162975" cy="1301787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Biološko djelovanje tvari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8B71975-A349-4A78-BA9C-4D8B03018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36" y="3716559"/>
            <a:ext cx="3529890" cy="25910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9025A7C-477D-4F10-8DCE-AFD83BC6B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0" y="1393794"/>
            <a:ext cx="3223843" cy="2171318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42B726EA-B414-4CA0-8E72-F660D2DF0E8D}"/>
              </a:ext>
            </a:extLst>
          </p:cNvPr>
          <p:cNvSpPr/>
          <p:nvPr/>
        </p:nvSpPr>
        <p:spPr>
          <a:xfrm>
            <a:off x="4516906" y="3116394"/>
            <a:ext cx="60342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Smatraš li da je kemijskih sredstava u poljoprivredi bezopasna za čovjeka? Obrazloži odgovor.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1A3624F-01E9-46B8-BCD5-3F7AEC0644C8}"/>
              </a:ext>
            </a:extLst>
          </p:cNvPr>
          <p:cNvSpPr txBox="1"/>
          <p:nvPr/>
        </p:nvSpPr>
        <p:spPr>
          <a:xfrm>
            <a:off x="384352" y="719563"/>
            <a:ext cx="10473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Objasni zašto su danas sve veće potrebe čovječanstva za hranom.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01CED0D7-3E04-44FD-A9A4-0522FE65C598}"/>
              </a:ext>
            </a:extLst>
          </p:cNvPr>
          <p:cNvSpPr txBox="1"/>
          <p:nvPr/>
        </p:nvSpPr>
        <p:spPr>
          <a:xfrm>
            <a:off x="3950257" y="1839595"/>
            <a:ext cx="7809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Navedi moguće  razloge upotrebe herbicida u poljoprivredi.</a:t>
            </a:r>
          </a:p>
        </p:txBody>
      </p:sp>
      <p:sp>
        <p:nvSpPr>
          <p:cNvPr id="9" name="Oblačić za govor: pravokutnik sa zaobljenim kutovima 8">
            <a:extLst>
              <a:ext uri="{FF2B5EF4-FFF2-40B4-BE49-F238E27FC236}">
                <a16:creationId xmlns:a16="http://schemas.microsoft.com/office/drawing/2014/main" id="{6F3D5C6F-A371-49FD-990A-D7BAF374A279}"/>
              </a:ext>
            </a:extLst>
          </p:cNvPr>
          <p:cNvSpPr/>
          <p:nvPr/>
        </p:nvSpPr>
        <p:spPr>
          <a:xfrm>
            <a:off x="384352" y="677738"/>
            <a:ext cx="9505372" cy="574816"/>
          </a:xfrm>
          <a:prstGeom prst="wedgeRoundRectCallout">
            <a:avLst>
              <a:gd name="adj1" fmla="val 53692"/>
              <a:gd name="adj2" fmla="val 1736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34A65F81-FBFB-4C43-922B-C61D0A3CD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5157" y="550667"/>
            <a:ext cx="512108" cy="1012024"/>
          </a:xfrm>
          <a:prstGeom prst="rect">
            <a:avLst/>
          </a:prstGeom>
        </p:spPr>
      </p:pic>
      <p:sp>
        <p:nvSpPr>
          <p:cNvPr id="11" name="Oblačić za govor: pravokutnik sa zaobljenim kutovima 10">
            <a:extLst>
              <a:ext uri="{FF2B5EF4-FFF2-40B4-BE49-F238E27FC236}">
                <a16:creationId xmlns:a16="http://schemas.microsoft.com/office/drawing/2014/main" id="{0EBA6EBE-DFCD-44A3-A5C2-C8D1B52738E7}"/>
              </a:ext>
            </a:extLst>
          </p:cNvPr>
          <p:cNvSpPr/>
          <p:nvPr/>
        </p:nvSpPr>
        <p:spPr>
          <a:xfrm>
            <a:off x="3805200" y="1651752"/>
            <a:ext cx="6773836" cy="1182766"/>
          </a:xfrm>
          <a:prstGeom prst="wedgeRoundRectCallout">
            <a:avLst>
              <a:gd name="adj1" fmla="val 53692"/>
              <a:gd name="adj2" fmla="val 1736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FEEBB8C9-11AD-4260-9B0E-A5BE3D012C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1832" y="1511773"/>
            <a:ext cx="512108" cy="1012024"/>
          </a:xfrm>
          <a:prstGeom prst="rect">
            <a:avLst/>
          </a:prstGeom>
        </p:spPr>
      </p:pic>
      <p:sp>
        <p:nvSpPr>
          <p:cNvPr id="13" name="Oblačić za govor: pravokutnik sa zaobljenim kutovima 12">
            <a:extLst>
              <a:ext uri="{FF2B5EF4-FFF2-40B4-BE49-F238E27FC236}">
                <a16:creationId xmlns:a16="http://schemas.microsoft.com/office/drawing/2014/main" id="{AF89C31F-41FF-417D-A51A-4CD5FA09F696}"/>
              </a:ext>
            </a:extLst>
          </p:cNvPr>
          <p:cNvSpPr/>
          <p:nvPr/>
        </p:nvSpPr>
        <p:spPr>
          <a:xfrm>
            <a:off x="4034422" y="3011048"/>
            <a:ext cx="6773836" cy="1498808"/>
          </a:xfrm>
          <a:prstGeom prst="wedgeRoundRectCallout">
            <a:avLst>
              <a:gd name="adj1" fmla="val 53692"/>
              <a:gd name="adj2" fmla="val 1736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4818F971-C3B3-4143-BCBA-CD26FAE20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3681" y="3116394"/>
            <a:ext cx="512108" cy="1012024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61123077-850E-42C6-A627-D54091A95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7886" y="4840215"/>
            <a:ext cx="512108" cy="1012024"/>
          </a:xfrm>
          <a:prstGeom prst="rect">
            <a:avLst/>
          </a:prstGeom>
        </p:spPr>
      </p:pic>
      <p:sp>
        <p:nvSpPr>
          <p:cNvPr id="17" name="Rectangle 7">
            <a:extLst>
              <a:ext uri="{FF2B5EF4-FFF2-40B4-BE49-F238E27FC236}">
                <a16:creationId xmlns:a16="http://schemas.microsoft.com/office/drawing/2014/main" id="{EBECD472-B596-49A7-8533-C61DE0E40B8F}"/>
              </a:ext>
            </a:extLst>
          </p:cNvPr>
          <p:cNvSpPr/>
          <p:nvPr/>
        </p:nvSpPr>
        <p:spPr>
          <a:xfrm>
            <a:off x="4194764" y="4915393"/>
            <a:ext cx="6453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Objasni na koji način kemijska sredstva korištena na njivama zagađuju pitku vodu.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lačić za govor: pravokutnik sa zaobljenim kutovima 17">
            <a:extLst>
              <a:ext uri="{FF2B5EF4-FFF2-40B4-BE49-F238E27FC236}">
                <a16:creationId xmlns:a16="http://schemas.microsoft.com/office/drawing/2014/main" id="{CC1FFF71-4BB3-4B99-A9AD-64A48C755F1D}"/>
              </a:ext>
            </a:extLst>
          </p:cNvPr>
          <p:cNvSpPr/>
          <p:nvPr/>
        </p:nvSpPr>
        <p:spPr>
          <a:xfrm>
            <a:off x="4034422" y="4754844"/>
            <a:ext cx="6773836" cy="1182766"/>
          </a:xfrm>
          <a:prstGeom prst="wedgeRoundRectCallout">
            <a:avLst>
              <a:gd name="adj1" fmla="val 56313"/>
              <a:gd name="adj2" fmla="val -516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69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 animBg="1"/>
      <p:bldP spid="13" grpId="0" animBg="1"/>
      <p:bldP spid="17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F78BE8B7-C85C-4E65-A57E-1D5741FC2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2064" y="5217307"/>
            <a:ext cx="512108" cy="1012024"/>
          </a:xfrm>
          <a:prstGeom prst="rect">
            <a:avLst/>
          </a:prstGeom>
        </p:spPr>
      </p:pic>
      <p:sp>
        <p:nvSpPr>
          <p:cNvPr id="2" name="Dijagram toka: Izvanstranični poveznik 1">
            <a:extLst>
              <a:ext uri="{FF2B5EF4-FFF2-40B4-BE49-F238E27FC236}">
                <a16:creationId xmlns:a16="http://schemas.microsoft.com/office/drawing/2014/main" id="{2DE3984F-317A-48D9-A783-755788700759}"/>
              </a:ext>
            </a:extLst>
          </p:cNvPr>
          <p:cNvSpPr/>
          <p:nvPr/>
        </p:nvSpPr>
        <p:spPr>
          <a:xfrm>
            <a:off x="10857390" y="92007"/>
            <a:ext cx="1162975" cy="1301787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Biološko djelovanje tvari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A26EC21-17E6-4FCB-A4D9-907C7057E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97" y="1670252"/>
            <a:ext cx="3411348" cy="3193892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8FB4F65D-D31F-4FC8-B17E-581EAA631419}"/>
              </a:ext>
            </a:extLst>
          </p:cNvPr>
          <p:cNvSpPr txBox="1"/>
          <p:nvPr/>
        </p:nvSpPr>
        <p:spPr>
          <a:xfrm>
            <a:off x="343906" y="655116"/>
            <a:ext cx="9897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 proizvodima brojnih industrija (prehrambene, farmaceutske, kozmetičke…) koriste se tzv. aditivi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85BC598-9393-42AC-ACB1-CC0CC8F5754E}"/>
              </a:ext>
            </a:extLst>
          </p:cNvPr>
          <p:cNvSpPr txBox="1"/>
          <p:nvPr/>
        </p:nvSpPr>
        <p:spPr>
          <a:xfrm>
            <a:off x="4040728" y="1790641"/>
            <a:ext cx="7401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Pretpostavi ulogu aditiva u prehrambenim proizvodima.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AC0224D4-E7F6-4ED0-B48C-48DD9DD075FE}"/>
              </a:ext>
            </a:extLst>
          </p:cNvPr>
          <p:cNvSpPr txBox="1"/>
          <p:nvPr/>
        </p:nvSpPr>
        <p:spPr>
          <a:xfrm>
            <a:off x="447238" y="5398334"/>
            <a:ext cx="10476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Smatraš li da je upotreba aditiva u potpunosti bezopasna za ljude? Objasni odgovor.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92E66552-EB40-42F1-A7E5-D9B4010ED0D1}"/>
              </a:ext>
            </a:extLst>
          </p:cNvPr>
          <p:cNvSpPr txBox="1"/>
          <p:nvPr/>
        </p:nvSpPr>
        <p:spPr>
          <a:xfrm>
            <a:off x="3967220" y="3050554"/>
            <a:ext cx="7816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Aditivi čija je uloga bojanje proizvoda imaju oznake  E 100- E 180, dok oni koji služe kao konzervansi nose oznake E200- E297.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Objasni ulogu aditiva oznake E210 u prehrambenim proizvodima. </a:t>
            </a:r>
          </a:p>
        </p:txBody>
      </p:sp>
      <p:sp>
        <p:nvSpPr>
          <p:cNvPr id="9" name="Oblačić za govor: pravokutnik sa zaobljenim kutovima 8">
            <a:extLst>
              <a:ext uri="{FF2B5EF4-FFF2-40B4-BE49-F238E27FC236}">
                <a16:creationId xmlns:a16="http://schemas.microsoft.com/office/drawing/2014/main" id="{17DAEC59-702D-4292-9DF5-C31806F86583}"/>
              </a:ext>
            </a:extLst>
          </p:cNvPr>
          <p:cNvSpPr/>
          <p:nvPr/>
        </p:nvSpPr>
        <p:spPr>
          <a:xfrm>
            <a:off x="3888328" y="1694442"/>
            <a:ext cx="6773836" cy="1037836"/>
          </a:xfrm>
          <a:prstGeom prst="wedgeRoundRectCallout">
            <a:avLst>
              <a:gd name="adj1" fmla="val 53692"/>
              <a:gd name="adj2" fmla="val 1736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9C536EDD-21B7-4498-B41E-630BE6A43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5860" y="1670252"/>
            <a:ext cx="512108" cy="1012024"/>
          </a:xfrm>
          <a:prstGeom prst="rect">
            <a:avLst/>
          </a:prstGeom>
        </p:spPr>
      </p:pic>
      <p:sp>
        <p:nvSpPr>
          <p:cNvPr id="11" name="Oblačić za govor: pravokutnik sa zaobljenim kutovima 10">
            <a:extLst>
              <a:ext uri="{FF2B5EF4-FFF2-40B4-BE49-F238E27FC236}">
                <a16:creationId xmlns:a16="http://schemas.microsoft.com/office/drawing/2014/main" id="{4A1F92F8-F3F9-46BF-B5BA-4BDE70DF3087}"/>
              </a:ext>
            </a:extLst>
          </p:cNvPr>
          <p:cNvSpPr/>
          <p:nvPr/>
        </p:nvSpPr>
        <p:spPr>
          <a:xfrm>
            <a:off x="3888328" y="2862100"/>
            <a:ext cx="7699640" cy="2290916"/>
          </a:xfrm>
          <a:prstGeom prst="wedgeRoundRectCallout">
            <a:avLst>
              <a:gd name="adj1" fmla="val 52612"/>
              <a:gd name="adj2" fmla="val 52053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lačić za govor: pravokutnik sa zaobljenim kutovima 12">
            <a:extLst>
              <a:ext uri="{FF2B5EF4-FFF2-40B4-BE49-F238E27FC236}">
                <a16:creationId xmlns:a16="http://schemas.microsoft.com/office/drawing/2014/main" id="{B0AF4950-0BD3-44E8-88DD-6AA711010967}"/>
              </a:ext>
            </a:extLst>
          </p:cNvPr>
          <p:cNvSpPr/>
          <p:nvPr/>
        </p:nvSpPr>
        <p:spPr>
          <a:xfrm>
            <a:off x="447238" y="5357824"/>
            <a:ext cx="9690826" cy="935799"/>
          </a:xfrm>
          <a:prstGeom prst="wedgeRoundRectCallout">
            <a:avLst>
              <a:gd name="adj1" fmla="val 59887"/>
              <a:gd name="adj2" fmla="val -11095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5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jagram toka: Izvanstranični poveznik 1">
            <a:extLst>
              <a:ext uri="{FF2B5EF4-FFF2-40B4-BE49-F238E27FC236}">
                <a16:creationId xmlns:a16="http://schemas.microsoft.com/office/drawing/2014/main" id="{2DE3984F-317A-48D9-A783-755788700759}"/>
              </a:ext>
            </a:extLst>
          </p:cNvPr>
          <p:cNvSpPr/>
          <p:nvPr/>
        </p:nvSpPr>
        <p:spPr>
          <a:xfrm>
            <a:off x="10857390" y="92007"/>
            <a:ext cx="1162975" cy="1301787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Biološko djelovanje tvari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6848E647-3C80-4652-BFA0-557124AEB23C}"/>
              </a:ext>
            </a:extLst>
          </p:cNvPr>
          <p:cNvSpPr txBox="1"/>
          <p:nvPr/>
        </p:nvSpPr>
        <p:spPr>
          <a:xfrm>
            <a:off x="372781" y="733856"/>
            <a:ext cx="10206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metali poput olova, žive i kadmija česti su onečišćivači tla i vode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ED72111C-9394-4618-A019-A393F8BEC8DC}"/>
              </a:ext>
            </a:extLst>
          </p:cNvPr>
          <p:cNvSpPr txBox="1"/>
          <p:nvPr/>
        </p:nvSpPr>
        <p:spPr>
          <a:xfrm>
            <a:off x="1999567" y="2555939"/>
            <a:ext cx="9285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 nedavnoj prošlosti koristio se benzin s olovom. Istraživanjem se otkrilo kako je velik broj ljudi, a posebno gradske djece doživjelo trovanje ovim teškim metalom.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Zašto su baš djeca u gradu bila izloženija olovu od ostalih ljudi?</a:t>
            </a:r>
          </a:p>
        </p:txBody>
      </p:sp>
      <p:sp>
        <p:nvSpPr>
          <p:cNvPr id="8" name="Oblačić za govor: pravokutnik sa zaobljenim kutovima 7">
            <a:extLst>
              <a:ext uri="{FF2B5EF4-FFF2-40B4-BE49-F238E27FC236}">
                <a16:creationId xmlns:a16="http://schemas.microsoft.com/office/drawing/2014/main" id="{7B7278A9-FB4B-4D3E-9BBC-7C84E3E060C7}"/>
              </a:ext>
            </a:extLst>
          </p:cNvPr>
          <p:cNvSpPr/>
          <p:nvPr/>
        </p:nvSpPr>
        <p:spPr>
          <a:xfrm>
            <a:off x="1867655" y="2312735"/>
            <a:ext cx="9417808" cy="1951466"/>
          </a:xfrm>
          <a:prstGeom prst="wedgeRoundRectCallout">
            <a:avLst>
              <a:gd name="adj1" fmla="val 52588"/>
              <a:gd name="adj2" fmla="val 11409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256C0E3-43D2-41FE-A804-580BD15A1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7028" y="3029520"/>
            <a:ext cx="512108" cy="1012024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8E329EE5-6FA8-43D2-9A4A-16C8FAA6B3A7}"/>
              </a:ext>
            </a:extLst>
          </p:cNvPr>
          <p:cNvSpPr txBox="1"/>
          <p:nvPr/>
        </p:nvSpPr>
        <p:spPr>
          <a:xfrm>
            <a:off x="857055" y="1543915"/>
            <a:ext cx="8780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Objasni djelovanje metala na građu bjelančevina.</a:t>
            </a:r>
          </a:p>
        </p:txBody>
      </p:sp>
      <p:sp>
        <p:nvSpPr>
          <p:cNvPr id="12" name="Oblačić za govor: pravokutnik sa zaobljenim kutovima 11">
            <a:extLst>
              <a:ext uri="{FF2B5EF4-FFF2-40B4-BE49-F238E27FC236}">
                <a16:creationId xmlns:a16="http://schemas.microsoft.com/office/drawing/2014/main" id="{C76ED27A-6997-4853-ABFB-FCF73F195C32}"/>
              </a:ext>
            </a:extLst>
          </p:cNvPr>
          <p:cNvSpPr/>
          <p:nvPr/>
        </p:nvSpPr>
        <p:spPr>
          <a:xfrm>
            <a:off x="759400" y="1379547"/>
            <a:ext cx="7463403" cy="711000"/>
          </a:xfrm>
          <a:prstGeom prst="wedgeRoundRectCallout">
            <a:avLst>
              <a:gd name="adj1" fmla="val 57305"/>
              <a:gd name="adj2" fmla="val -312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395A3BDD-23D7-4E40-8576-BC435C7C8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377" y="1268735"/>
            <a:ext cx="512108" cy="1012024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FEE1A5E3-8957-452D-ABE5-7DFE7E36718B}"/>
              </a:ext>
            </a:extLst>
          </p:cNvPr>
          <p:cNvSpPr txBox="1"/>
          <p:nvPr/>
        </p:nvSpPr>
        <p:spPr>
          <a:xfrm>
            <a:off x="664719" y="4850383"/>
            <a:ext cx="10912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Velik broj dezodoransa u svom sastavu sadrži aluminij čija je uloga sprečavanje izlučivanja znoja. Smatraš li njegovo prisustvo u dezodoransima opravdanom i bezopasnom? Objasni odgovor.</a:t>
            </a:r>
          </a:p>
        </p:txBody>
      </p:sp>
      <p:sp>
        <p:nvSpPr>
          <p:cNvPr id="16" name="Oblačić za govor: pravokutnik sa zaobljenim kutovima 15">
            <a:extLst>
              <a:ext uri="{FF2B5EF4-FFF2-40B4-BE49-F238E27FC236}">
                <a16:creationId xmlns:a16="http://schemas.microsoft.com/office/drawing/2014/main" id="{1D70AF8D-C8BE-4A25-9E65-82C1582648BB}"/>
              </a:ext>
            </a:extLst>
          </p:cNvPr>
          <p:cNvSpPr/>
          <p:nvPr/>
        </p:nvSpPr>
        <p:spPr>
          <a:xfrm>
            <a:off x="497296" y="4608598"/>
            <a:ext cx="9763355" cy="1484972"/>
          </a:xfrm>
          <a:prstGeom prst="wedgeRoundRectCallout">
            <a:avLst>
              <a:gd name="adj1" fmla="val 57811"/>
              <a:gd name="adj2" fmla="val 2766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66037C44-A3B5-4250-B282-23C4634AF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5920" y="4665246"/>
            <a:ext cx="512108" cy="1012024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0DBA0D47-D104-4590-9D60-C624028A0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58" y="2350256"/>
            <a:ext cx="17240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3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/>
      <p:bldP spid="12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jagram toka: Izvanstranični poveznik 1">
            <a:extLst>
              <a:ext uri="{FF2B5EF4-FFF2-40B4-BE49-F238E27FC236}">
                <a16:creationId xmlns:a16="http://schemas.microsoft.com/office/drawing/2014/main" id="{2DE3984F-317A-48D9-A783-755788700759}"/>
              </a:ext>
            </a:extLst>
          </p:cNvPr>
          <p:cNvSpPr/>
          <p:nvPr/>
        </p:nvSpPr>
        <p:spPr>
          <a:xfrm>
            <a:off x="10857390" y="92007"/>
            <a:ext cx="1162975" cy="1301787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Biološko djelovanje tvari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929C43E-E054-412F-893A-1D266D129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30" y="675187"/>
            <a:ext cx="1200150" cy="81915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9C66C035-4420-46F0-886F-7B4CAEBB92FB}"/>
              </a:ext>
            </a:extLst>
          </p:cNvPr>
          <p:cNvSpPr txBox="1"/>
          <p:nvPr/>
        </p:nvSpPr>
        <p:spPr>
          <a:xfrm>
            <a:off x="1003177" y="932129"/>
            <a:ext cx="104845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     BIOLOŠKO DJELOVANJE TVARI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biološko djelovanje- djelovanje tvari na živa bića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                       TVARI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KORISNE                                                 ŠTETNE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-voda, kisik, masti i ulja                         -alkohol, nikotin, opojne droge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bjelančevine, vitamini,                           herbicidi, pesticidi,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ugljikohidrati, minerali                           teški metali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62906671-5CC4-4423-B4E4-DCEF6DAE3529}"/>
              </a:ext>
            </a:extLst>
          </p:cNvPr>
          <p:cNvCxnSpPr/>
          <p:nvPr/>
        </p:nvCxnSpPr>
        <p:spPr>
          <a:xfrm flipH="1">
            <a:off x="2352583" y="2796466"/>
            <a:ext cx="1988598" cy="976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E5589306-D2C5-4D89-BDA2-4AF26DDD4DA8}"/>
              </a:ext>
            </a:extLst>
          </p:cNvPr>
          <p:cNvCxnSpPr>
            <a:cxnSpLocks/>
          </p:cNvCxnSpPr>
          <p:nvPr/>
        </p:nvCxnSpPr>
        <p:spPr>
          <a:xfrm>
            <a:off x="5157928" y="2796466"/>
            <a:ext cx="1887108" cy="976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48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D367922-1662-4B0F-BB13-DD671AD77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1136" y="-25860"/>
            <a:ext cx="12413136" cy="6883163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49D56839-51C9-484C-B9CD-D36A07F9DA17}"/>
              </a:ext>
            </a:extLst>
          </p:cNvPr>
          <p:cNvSpPr/>
          <p:nvPr/>
        </p:nvSpPr>
        <p:spPr>
          <a:xfrm>
            <a:off x="9105117" y="2249382"/>
            <a:ext cx="3157513" cy="23326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Koji se metal u prošlosti dodavao benzinu?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80555B68-2C61-4B48-B0D6-C61CF30057DE}"/>
              </a:ext>
            </a:extLst>
          </p:cNvPr>
          <p:cNvSpPr/>
          <p:nvPr/>
        </p:nvSpPr>
        <p:spPr>
          <a:xfrm>
            <a:off x="-212053" y="2223633"/>
            <a:ext cx="3007065" cy="23534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Koji je sastojak cigareta najčešći uzročnik raka pluća?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B8911A44-BC85-4E9F-BB69-3EEF2019F222}"/>
              </a:ext>
            </a:extLst>
          </p:cNvPr>
          <p:cNvSpPr/>
          <p:nvPr/>
        </p:nvSpPr>
        <p:spPr>
          <a:xfrm>
            <a:off x="2794010" y="-44416"/>
            <a:ext cx="3138393" cy="22548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Nabroji barem tri metala koji onečišćuju tlo.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631E84E6-961F-45CC-8110-D7846E08CEE7}"/>
              </a:ext>
            </a:extLst>
          </p:cNvPr>
          <p:cNvSpPr/>
          <p:nvPr/>
        </p:nvSpPr>
        <p:spPr>
          <a:xfrm>
            <a:off x="5891441" y="2220388"/>
            <a:ext cx="3187443" cy="23492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Nabroji tri skupine organskih spojeva koje su nužne za živa bića.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37DB0CF9-34A1-4889-8AC7-F6219A4C9C03}"/>
              </a:ext>
            </a:extLst>
          </p:cNvPr>
          <p:cNvSpPr/>
          <p:nvPr/>
        </p:nvSpPr>
        <p:spPr>
          <a:xfrm>
            <a:off x="2797532" y="2182016"/>
            <a:ext cx="3103777" cy="23654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Koji je alkemičar utvrdio da prava doza razlikuje otrov od lijeka?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AE65FA0B-5514-4BE1-804E-F30EAFD82B36}"/>
              </a:ext>
            </a:extLst>
          </p:cNvPr>
          <p:cNvSpPr/>
          <p:nvPr/>
        </p:nvSpPr>
        <p:spPr>
          <a:xfrm>
            <a:off x="5934923" y="-32966"/>
            <a:ext cx="3179750" cy="22746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Kako zajednički nazivamo tvari za uništavanje korova?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AF34DA56-A651-4054-8401-1CDD7DF14CCD}"/>
              </a:ext>
            </a:extLst>
          </p:cNvPr>
          <p:cNvSpPr/>
          <p:nvPr/>
        </p:nvSpPr>
        <p:spPr>
          <a:xfrm>
            <a:off x="2788245" y="4541073"/>
            <a:ext cx="3112304" cy="2313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Objasni kada lijekove smatramo štetnim tvarima za ljudski organizam.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6E182FDC-EF2A-4175-8969-4930183AB861}"/>
              </a:ext>
            </a:extLst>
          </p:cNvPr>
          <p:cNvSpPr/>
          <p:nvPr/>
        </p:nvSpPr>
        <p:spPr>
          <a:xfrm>
            <a:off x="9058006" y="4551206"/>
            <a:ext cx="3193145" cy="23025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Nabroji tri anorganske tvari nužne za živa bića.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3A33E174-BCCF-4765-A8F6-5DF2B888EDE7}"/>
              </a:ext>
            </a:extLst>
          </p:cNvPr>
          <p:cNvSpPr/>
          <p:nvPr/>
        </p:nvSpPr>
        <p:spPr>
          <a:xfrm>
            <a:off x="-221136" y="-22448"/>
            <a:ext cx="3023755" cy="22548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Objasni što su aditivi.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E7D65BCC-7877-4E65-BEC3-B3D2FD4FCC3C}"/>
              </a:ext>
            </a:extLst>
          </p:cNvPr>
          <p:cNvSpPr/>
          <p:nvPr/>
        </p:nvSpPr>
        <p:spPr>
          <a:xfrm>
            <a:off x="5903130" y="4577649"/>
            <a:ext cx="3179750" cy="23326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Kako nazivamo potrebu za redovitim konzumiranjem određenih tvari?</a:t>
            </a: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F3A9D6C2-B1AA-462C-8AE7-92FDC915483F}"/>
              </a:ext>
            </a:extLst>
          </p:cNvPr>
          <p:cNvSpPr/>
          <p:nvPr/>
        </p:nvSpPr>
        <p:spPr>
          <a:xfrm>
            <a:off x="9082880" y="-52246"/>
            <a:ext cx="3144434" cy="23136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Imenuj kemijsku industriju koja se bavi proizvodnjom lijekova. 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23C7E4FA-985D-46A6-94B2-7DC2AE538CB6}"/>
              </a:ext>
            </a:extLst>
          </p:cNvPr>
          <p:cNvSpPr/>
          <p:nvPr/>
        </p:nvSpPr>
        <p:spPr>
          <a:xfrm>
            <a:off x="-232789" y="4571262"/>
            <a:ext cx="3023755" cy="2288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Nabroji četiri tvari koje mogu izazvati ovisnost.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C2D5768-347E-47C7-A419-8F3AF5A06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917" y="4533519"/>
            <a:ext cx="3154619" cy="2312112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70A17B27-69AC-4F4F-9938-C9F5DD141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1136" y="4577082"/>
            <a:ext cx="3014683" cy="2259185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1205CDA3-8078-4350-86A2-BC6E20B60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2104" y="2249088"/>
            <a:ext cx="3157513" cy="2332676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3DFDCF5A-709B-4B64-960B-BD06BDF06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5970" y="4508691"/>
            <a:ext cx="3116655" cy="2327576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B5E59D1D-397A-4485-90A7-FD3A888BC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4686" y="2248034"/>
            <a:ext cx="3159784" cy="2305916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34C92144-47CE-47B6-939F-7FED45FCA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158" y="4536211"/>
            <a:ext cx="3126785" cy="2300056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97B65F3D-698E-417E-B0D7-95933E2D2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2104" y="-12038"/>
            <a:ext cx="3031289" cy="2212067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A7DA8239-76C4-45C9-A86C-498C66070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7973" y="-11599"/>
            <a:ext cx="3137641" cy="2251617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EE5183EF-53C0-4C89-AF34-38E7855E2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6418" y="12309"/>
            <a:ext cx="3137373" cy="2340875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C49C4EA6-F00E-4EBC-AD0E-4D6723972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528" y="0"/>
            <a:ext cx="3146343" cy="2223261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F21E6412-AD11-4B90-ADCC-73F1C696D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23" y="2253170"/>
            <a:ext cx="3137176" cy="230078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3F7759BF-F251-4E94-AE8E-BD62782CD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333" y="2223981"/>
            <a:ext cx="3120809" cy="2323519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6E3734C8-F80F-4F81-9054-F47C4ED3C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0963" y="6299606"/>
            <a:ext cx="1524000" cy="457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Skloni kutiju.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95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jagram toka: Izvanstranični poveznik 1">
            <a:extLst>
              <a:ext uri="{FF2B5EF4-FFF2-40B4-BE49-F238E27FC236}">
                <a16:creationId xmlns:a16="http://schemas.microsoft.com/office/drawing/2014/main" id="{7BFE045F-9487-4F95-930F-9ABE711DEE61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Kemijski spojevi u nama i oko nas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CCC10AF-5070-4BFD-A632-32955837089C}"/>
              </a:ext>
            </a:extLst>
          </p:cNvPr>
          <p:cNvSpPr txBox="1"/>
          <p:nvPr/>
        </p:nvSpPr>
        <p:spPr>
          <a:xfrm>
            <a:off x="887767" y="1065320"/>
            <a:ext cx="8859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C0A9DFA-C15C-4516-994D-AB74482E8C88}"/>
              </a:ext>
            </a:extLst>
          </p:cNvPr>
          <p:cNvSpPr txBox="1"/>
          <p:nvPr/>
        </p:nvSpPr>
        <p:spPr>
          <a:xfrm>
            <a:off x="1082566" y="1651337"/>
            <a:ext cx="7937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Biogeni elementi </a:t>
            </a:r>
            <a:r>
              <a:rPr lang="hr-HR" sz="2400" dirty="0">
                <a:latin typeface="Comic Sans MS" panose="030F0702030302020204" pitchFamily="66" charset="0"/>
              </a:rPr>
              <a:t>grade tzv. biološki važne spojeve. Predloži njihovu definiciju.</a:t>
            </a:r>
          </a:p>
        </p:txBody>
      </p:sp>
      <p:sp>
        <p:nvSpPr>
          <p:cNvPr id="8" name="Oblačić za govor: pravokutnik sa zaobljenim kutovima 7">
            <a:extLst>
              <a:ext uri="{FF2B5EF4-FFF2-40B4-BE49-F238E27FC236}">
                <a16:creationId xmlns:a16="http://schemas.microsoft.com/office/drawing/2014/main" id="{68FD8C99-06AF-450D-9102-E74249C1E561}"/>
              </a:ext>
            </a:extLst>
          </p:cNvPr>
          <p:cNvSpPr/>
          <p:nvPr/>
        </p:nvSpPr>
        <p:spPr>
          <a:xfrm>
            <a:off x="887767" y="1526985"/>
            <a:ext cx="7767961" cy="1444368"/>
          </a:xfrm>
          <a:prstGeom prst="wedgeRoundRectCallout">
            <a:avLst>
              <a:gd name="adj1" fmla="val 53692"/>
              <a:gd name="adj2" fmla="val 1736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9" name="Picture 2" descr="Povezana slika">
            <a:extLst>
              <a:ext uri="{FF2B5EF4-FFF2-40B4-BE49-F238E27FC236}">
                <a16:creationId xmlns:a16="http://schemas.microsoft.com/office/drawing/2014/main" id="{98F34CEB-8442-4486-9042-6CEB12F90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 flipH="1">
            <a:off x="9388062" y="1922440"/>
            <a:ext cx="512020" cy="1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62C7BDE5-D68B-491C-8AF0-21DCC680AF91}"/>
              </a:ext>
            </a:extLst>
          </p:cNvPr>
          <p:cNvSpPr txBox="1"/>
          <p:nvPr/>
        </p:nvSpPr>
        <p:spPr>
          <a:xfrm>
            <a:off x="488272" y="3465972"/>
            <a:ext cx="10662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biološki važni spojevi</a:t>
            </a:r>
            <a:r>
              <a:rPr lang="hr-HR" sz="2400" b="1" dirty="0">
                <a:latin typeface="Comic Sans MS" panose="030F0702030302020204" pitchFamily="66" charset="0"/>
              </a:rPr>
              <a:t>- </a:t>
            </a:r>
            <a:r>
              <a:rPr lang="hr-HR" sz="2400" dirty="0">
                <a:latin typeface="Comic Sans MS" panose="030F0702030302020204" pitchFamily="66" charset="0"/>
              </a:rPr>
              <a:t>spojevi koji izgrađuju živa bića i nužni su za odvijanje životnih procesa u njima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77A0A60D-C179-411F-810D-AD16454AB5C8}"/>
              </a:ext>
            </a:extLst>
          </p:cNvPr>
          <p:cNvSpPr txBox="1"/>
          <p:nvPr/>
        </p:nvSpPr>
        <p:spPr>
          <a:xfrm>
            <a:off x="4816135" y="4361329"/>
            <a:ext cx="4039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Comic Sans MS" panose="030F0702030302020204" pitchFamily="66" charset="0"/>
              </a:rPr>
              <a:t>PROTEINI (BJELANČEVINE)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E5A826BF-5995-40F4-BA92-3D53A0C2551B}"/>
              </a:ext>
            </a:extLst>
          </p:cNvPr>
          <p:cNvSpPr txBox="1"/>
          <p:nvPr/>
        </p:nvSpPr>
        <p:spPr>
          <a:xfrm>
            <a:off x="598501" y="4850963"/>
            <a:ext cx="4039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Comic Sans MS" panose="030F0702030302020204" pitchFamily="66" charset="0"/>
              </a:rPr>
              <a:t>BIOLOŠKI VAŽNI SPOJEVI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8DA7CEF8-8FDB-4324-8828-F9C887B9A0B4}"/>
              </a:ext>
            </a:extLst>
          </p:cNvPr>
          <p:cNvSpPr txBox="1"/>
          <p:nvPr/>
        </p:nvSpPr>
        <p:spPr>
          <a:xfrm>
            <a:off x="4977377" y="4885791"/>
            <a:ext cx="4039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Comic Sans MS" panose="030F0702030302020204" pitchFamily="66" charset="0"/>
              </a:rPr>
              <a:t>MASTI I ULJA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AC98D330-F799-4474-BD78-3513AB9C33F9}"/>
              </a:ext>
            </a:extLst>
          </p:cNvPr>
          <p:cNvSpPr txBox="1"/>
          <p:nvPr/>
        </p:nvSpPr>
        <p:spPr>
          <a:xfrm>
            <a:off x="5055834" y="5518799"/>
            <a:ext cx="4039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Comic Sans MS" panose="030F0702030302020204" pitchFamily="66" charset="0"/>
              </a:rPr>
              <a:t>UGLJIKOHIDRATI</a:t>
            </a:r>
          </a:p>
        </p:txBody>
      </p:sp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id="{6C8CBD97-05AB-4325-AD9D-4DFD4B8B0DD8}"/>
              </a:ext>
            </a:extLst>
          </p:cNvPr>
          <p:cNvCxnSpPr>
            <a:cxnSpLocks/>
          </p:cNvCxnSpPr>
          <p:nvPr/>
        </p:nvCxnSpPr>
        <p:spPr>
          <a:xfrm flipV="1">
            <a:off x="4327864" y="4614625"/>
            <a:ext cx="488271" cy="2518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id="{27E91DC4-1A3F-4185-84F9-EB961C10A115}"/>
              </a:ext>
            </a:extLst>
          </p:cNvPr>
          <p:cNvCxnSpPr>
            <a:cxnSpLocks/>
          </p:cNvCxnSpPr>
          <p:nvPr/>
        </p:nvCxnSpPr>
        <p:spPr>
          <a:xfrm>
            <a:off x="4420708" y="5079095"/>
            <a:ext cx="470516" cy="1350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CDEE9F4C-800C-48DD-A867-42FBC4A3C5C2}"/>
              </a:ext>
            </a:extLst>
          </p:cNvPr>
          <p:cNvCxnSpPr>
            <a:cxnSpLocks/>
          </p:cNvCxnSpPr>
          <p:nvPr/>
        </p:nvCxnSpPr>
        <p:spPr>
          <a:xfrm>
            <a:off x="4341141" y="5273366"/>
            <a:ext cx="636236" cy="3524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Slika 20">
            <a:extLst>
              <a:ext uri="{FF2B5EF4-FFF2-40B4-BE49-F238E27FC236}">
                <a16:creationId xmlns:a16="http://schemas.microsoft.com/office/drawing/2014/main" id="{EE6FC4EF-CD12-4D22-99D8-EC1B47824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603" y="3429000"/>
            <a:ext cx="4250339" cy="298452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16062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jagram toka: Izvanstranični poveznik 1">
            <a:extLst>
              <a:ext uri="{FF2B5EF4-FFF2-40B4-BE49-F238E27FC236}">
                <a16:creationId xmlns:a16="http://schemas.microsoft.com/office/drawing/2014/main" id="{7BFE045F-9487-4F95-930F-9ABE711DEE61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Kemijski spojevi u nama i oko nas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7692BCB-CBC9-4A68-ABCB-12AE3F331024}"/>
              </a:ext>
            </a:extLst>
          </p:cNvPr>
          <p:cNvSpPr txBox="1"/>
          <p:nvPr/>
        </p:nvSpPr>
        <p:spPr>
          <a:xfrm>
            <a:off x="754603" y="763480"/>
            <a:ext cx="825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Comic Sans MS" panose="030F0702030302020204" pitchFamily="66" charset="0"/>
              </a:rPr>
              <a:t>BJELANČEVINE ili PROTEINI </a:t>
            </a:r>
            <a:r>
              <a:rPr lang="hr-HR" sz="2400" dirty="0">
                <a:latin typeface="Comic Sans MS" panose="030F0702030302020204" pitchFamily="66" charset="0"/>
              </a:rPr>
              <a:t>(</a:t>
            </a:r>
            <a:r>
              <a:rPr lang="hr-HR" sz="2400" b="1" dirty="0">
                <a:latin typeface="Comic Sans MS" panose="030F0702030302020204" pitchFamily="66" charset="0"/>
              </a:rPr>
              <a:t> </a:t>
            </a:r>
            <a:r>
              <a:rPr lang="hr-HR" sz="2400" dirty="0">
                <a:latin typeface="Comic Sans MS" panose="030F0702030302020204" pitchFamily="66" charset="0"/>
              </a:rPr>
              <a:t>grč. </a:t>
            </a:r>
            <a:r>
              <a:rPr lang="hr-HR" sz="2400" i="1" dirty="0" err="1">
                <a:latin typeface="Comic Sans MS" panose="030F0702030302020204" pitchFamily="66" charset="0"/>
              </a:rPr>
              <a:t>protos</a:t>
            </a:r>
            <a:r>
              <a:rPr lang="hr-HR" sz="2400" dirty="0">
                <a:latin typeface="Comic Sans MS" panose="030F0702030302020204" pitchFamily="66" charset="0"/>
              </a:rPr>
              <a:t>- prvi)</a:t>
            </a:r>
            <a:endParaRPr lang="hr-HR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4D1126E4-FE38-4ECA-A3C0-FAA8C0C5FF8F}"/>
              </a:ext>
            </a:extLst>
          </p:cNvPr>
          <p:cNvSpPr txBox="1"/>
          <p:nvPr/>
        </p:nvSpPr>
        <p:spPr>
          <a:xfrm>
            <a:off x="923278" y="1624614"/>
            <a:ext cx="6951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Po svojoj ulozi i važnosti proteini stoje na prvom mjestu. Pretpostavi zašto.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A3F0BD4-A944-4438-B9A0-A64B7D127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411" y="657444"/>
            <a:ext cx="1387505" cy="1387505"/>
          </a:xfrm>
          <a:prstGeom prst="rect">
            <a:avLst/>
          </a:prstGeom>
        </p:spPr>
      </p:pic>
      <p:sp>
        <p:nvSpPr>
          <p:cNvPr id="8" name="Oblačić za govor: pravokutnik sa zaobljenim kutovima 7">
            <a:extLst>
              <a:ext uri="{FF2B5EF4-FFF2-40B4-BE49-F238E27FC236}">
                <a16:creationId xmlns:a16="http://schemas.microsoft.com/office/drawing/2014/main" id="{C58D1D41-FB5F-4225-85D6-B6CC9A209817}"/>
              </a:ext>
            </a:extLst>
          </p:cNvPr>
          <p:cNvSpPr/>
          <p:nvPr/>
        </p:nvSpPr>
        <p:spPr>
          <a:xfrm>
            <a:off x="616997" y="1562470"/>
            <a:ext cx="7563775" cy="999137"/>
          </a:xfrm>
          <a:prstGeom prst="wedgeRoundRectCallout">
            <a:avLst>
              <a:gd name="adj1" fmla="val 59678"/>
              <a:gd name="adj2" fmla="val 42609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9" name="Picture 2" descr="Povezana slika">
            <a:extLst>
              <a:ext uri="{FF2B5EF4-FFF2-40B4-BE49-F238E27FC236}">
                <a16:creationId xmlns:a16="http://schemas.microsoft.com/office/drawing/2014/main" id="{23B46303-BE29-485E-8B37-1C73130D6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 flipH="1">
            <a:off x="8885401" y="1948588"/>
            <a:ext cx="512020" cy="1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23273300-FB5B-4E1D-A6AD-67A0E80ED82B}"/>
              </a:ext>
            </a:extLst>
          </p:cNvPr>
          <p:cNvSpPr txBox="1"/>
          <p:nvPr/>
        </p:nvSpPr>
        <p:spPr>
          <a:xfrm>
            <a:off x="923278" y="3151573"/>
            <a:ext cx="370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proteini: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3A59CB8B-D6FA-4D87-AAE7-FB986616E270}"/>
              </a:ext>
            </a:extLst>
          </p:cNvPr>
          <p:cNvSpPr txBox="1"/>
          <p:nvPr/>
        </p:nvSpPr>
        <p:spPr>
          <a:xfrm>
            <a:off x="3595455" y="3565627"/>
            <a:ext cx="470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-izgrađuju živa bića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3DA0E662-EB99-4035-9E96-D61FB50C24A4}"/>
              </a:ext>
            </a:extLst>
          </p:cNvPr>
          <p:cNvSpPr txBox="1"/>
          <p:nvPr/>
        </p:nvSpPr>
        <p:spPr>
          <a:xfrm>
            <a:off x="3542188" y="4016635"/>
            <a:ext cx="8087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- sudjeluju u gotovo svim reakcijama u organizmu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F95452F-FFF6-439E-B523-8699DB4FF7B8}"/>
              </a:ext>
            </a:extLst>
          </p:cNvPr>
          <p:cNvSpPr txBox="1"/>
          <p:nvPr/>
        </p:nvSpPr>
        <p:spPr>
          <a:xfrm>
            <a:off x="3542189" y="4579271"/>
            <a:ext cx="7093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- ubrzavaju kemijske reakcije u organizmu 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E0E48B9F-767F-41BF-8715-25A8F9893FC9}"/>
              </a:ext>
            </a:extLst>
          </p:cNvPr>
          <p:cNvSpPr txBox="1"/>
          <p:nvPr/>
        </p:nvSpPr>
        <p:spPr>
          <a:xfrm>
            <a:off x="3542189" y="5142285"/>
            <a:ext cx="719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-sudjeluju u prijenosu živčanih podražaja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60B62B26-6F29-4D0D-A7FA-5C466C3A4595}"/>
              </a:ext>
            </a:extLst>
          </p:cNvPr>
          <p:cNvSpPr txBox="1"/>
          <p:nvPr/>
        </p:nvSpPr>
        <p:spPr>
          <a:xfrm>
            <a:off x="3542189" y="5679176"/>
            <a:ext cx="8087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- sudjeluju u prijenosu kisika i hranjivih tvari…</a:t>
            </a:r>
          </a:p>
        </p:txBody>
      </p:sp>
    </p:spTree>
    <p:extLst>
      <p:ext uri="{BB962C8B-B14F-4D97-AF65-F5344CB8AC3E}">
        <p14:creationId xmlns:p14="http://schemas.microsoft.com/office/powerpoint/2010/main" val="172293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ovezana slika">
            <a:extLst>
              <a:ext uri="{FF2B5EF4-FFF2-40B4-BE49-F238E27FC236}">
                <a16:creationId xmlns:a16="http://schemas.microsoft.com/office/drawing/2014/main" id="{FE42F5F8-37BE-425C-B5E6-330E976B5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 flipH="1">
            <a:off x="10148620" y="935775"/>
            <a:ext cx="512020" cy="1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jagram toka: Izvanstranični poveznik 1">
            <a:extLst>
              <a:ext uri="{FF2B5EF4-FFF2-40B4-BE49-F238E27FC236}">
                <a16:creationId xmlns:a16="http://schemas.microsoft.com/office/drawing/2014/main" id="{7BFE045F-9487-4F95-930F-9ABE711DEE61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Kemijski spojevi u nama i oko nas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389CD519-D199-4A87-9BA6-F071F19D28DF}"/>
              </a:ext>
            </a:extLst>
          </p:cNvPr>
          <p:cNvSpPr txBox="1"/>
          <p:nvPr/>
        </p:nvSpPr>
        <p:spPr>
          <a:xfrm>
            <a:off x="270769" y="2919071"/>
            <a:ext cx="10999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povišena temperatura, alkohol, teški metali, kiseline, lužine…narušavaju građu proteina i uzrokuju njihovo zgrušavanje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0AB3A4F-34F9-40E9-AB78-6177FC366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203" y="3306422"/>
            <a:ext cx="4114800" cy="296227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657DBF93-F2B6-41CB-90A6-6FE154BFA7C7}"/>
              </a:ext>
            </a:extLst>
          </p:cNvPr>
          <p:cNvSpPr txBox="1"/>
          <p:nvPr/>
        </p:nvSpPr>
        <p:spPr>
          <a:xfrm>
            <a:off x="1509592" y="4606890"/>
            <a:ext cx="7199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Objasni zašto je zgrušavanje proteina nepovratna reakcija.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618FACBD-9EA1-4861-9D25-69A85D2B38F2}"/>
              </a:ext>
            </a:extLst>
          </p:cNvPr>
          <p:cNvSpPr txBox="1"/>
          <p:nvPr/>
        </p:nvSpPr>
        <p:spPr>
          <a:xfrm>
            <a:off x="502329" y="769720"/>
            <a:ext cx="9706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Za vrijeme bolesti OBAVEZNO snižavamo tjelesnu temperaturu. 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     a) Objasni zašto je to važno činiti.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0D1DB6A-60C2-4244-854D-FC0477F15E34}"/>
              </a:ext>
            </a:extLst>
          </p:cNvPr>
          <p:cNvSpPr txBox="1"/>
          <p:nvPr/>
        </p:nvSpPr>
        <p:spPr>
          <a:xfrm>
            <a:off x="994299" y="1600717"/>
            <a:ext cx="8886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b) Pretpostavi moguće posljedice ukoliko tjelesna temperatura čovjeka dosegne 42  C. </a:t>
            </a:r>
          </a:p>
        </p:txBody>
      </p:sp>
      <p:sp>
        <p:nvSpPr>
          <p:cNvPr id="12" name="Oblačić za govor: pravokutnik sa zaobljenim kutovima 11">
            <a:extLst>
              <a:ext uri="{FF2B5EF4-FFF2-40B4-BE49-F238E27FC236}">
                <a16:creationId xmlns:a16="http://schemas.microsoft.com/office/drawing/2014/main" id="{85F96F4C-C4D6-4F84-BF18-C0E1B9E9CF5D}"/>
              </a:ext>
            </a:extLst>
          </p:cNvPr>
          <p:cNvSpPr/>
          <p:nvPr/>
        </p:nvSpPr>
        <p:spPr>
          <a:xfrm>
            <a:off x="337351" y="660718"/>
            <a:ext cx="9543496" cy="1879998"/>
          </a:xfrm>
          <a:prstGeom prst="wedgeRoundRectCallout">
            <a:avLst>
              <a:gd name="adj1" fmla="val 52608"/>
              <a:gd name="adj2" fmla="val 1999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Oblačić za govor: pravokutnik sa zaobljenim kutovima 13">
            <a:extLst>
              <a:ext uri="{FF2B5EF4-FFF2-40B4-BE49-F238E27FC236}">
                <a16:creationId xmlns:a16="http://schemas.microsoft.com/office/drawing/2014/main" id="{F8B62E80-6DA6-49C2-BB56-153459BDA6FE}"/>
              </a:ext>
            </a:extLst>
          </p:cNvPr>
          <p:cNvSpPr/>
          <p:nvPr/>
        </p:nvSpPr>
        <p:spPr>
          <a:xfrm>
            <a:off x="1360466" y="4298498"/>
            <a:ext cx="6156664" cy="1421769"/>
          </a:xfrm>
          <a:prstGeom prst="wedgeRoundRectCallout">
            <a:avLst>
              <a:gd name="adj1" fmla="val -59000"/>
              <a:gd name="adj2" fmla="val 1999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5" name="Picture 2" descr="Povezana slika">
            <a:extLst>
              <a:ext uri="{FF2B5EF4-FFF2-40B4-BE49-F238E27FC236}">
                <a16:creationId xmlns:a16="http://schemas.microsoft.com/office/drawing/2014/main" id="{E0FE7D41-0EBD-4558-9C35-0E2674DA3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 flipH="1">
            <a:off x="284086" y="4423841"/>
            <a:ext cx="512020" cy="1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id="{62AA6703-C4FA-4020-8F67-C59006103ABF}"/>
              </a:ext>
            </a:extLst>
          </p:cNvPr>
          <p:cNvSpPr txBox="1"/>
          <p:nvPr/>
        </p:nvSpPr>
        <p:spPr>
          <a:xfrm>
            <a:off x="5690588" y="190340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05844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4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FEC23601-E9EA-4EFE-98EB-C61F86C93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637" y="621921"/>
            <a:ext cx="4095566" cy="264580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Dijagram toka: Izvanstranični poveznik 1">
            <a:extLst>
              <a:ext uri="{FF2B5EF4-FFF2-40B4-BE49-F238E27FC236}">
                <a16:creationId xmlns:a16="http://schemas.microsoft.com/office/drawing/2014/main" id="{7BFE045F-9487-4F95-930F-9ABE711DEE61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Kemijski spojevi u nama i oko nas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888FB022-F04C-478A-ACBD-7864312C6B0A}"/>
              </a:ext>
            </a:extLst>
          </p:cNvPr>
          <p:cNvSpPr txBox="1"/>
          <p:nvPr/>
        </p:nvSpPr>
        <p:spPr>
          <a:xfrm>
            <a:off x="1091953" y="787466"/>
            <a:ext cx="5004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Comic Sans MS" panose="030F0702030302020204" pitchFamily="66" charset="0"/>
              </a:rPr>
              <a:t>MASTI I ULJA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03632C4-D4E6-4B3D-9C64-D454626F6CD8}"/>
              </a:ext>
            </a:extLst>
          </p:cNvPr>
          <p:cNvSpPr txBox="1"/>
          <p:nvPr/>
        </p:nvSpPr>
        <p:spPr>
          <a:xfrm>
            <a:off x="1895382" y="1387254"/>
            <a:ext cx="4643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izvor energije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2269EE90-B08F-47F3-92AC-F8E9B6CEE7F0}"/>
              </a:ext>
            </a:extLst>
          </p:cNvPr>
          <p:cNvSpPr txBox="1"/>
          <p:nvPr/>
        </p:nvSpPr>
        <p:spPr>
          <a:xfrm>
            <a:off x="1831756" y="3130694"/>
            <a:ext cx="4643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toplinski izolatori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AE9D4F9-3BFB-4A0F-8FDC-3E169C41ADFD}"/>
              </a:ext>
            </a:extLst>
          </p:cNvPr>
          <p:cNvSpPr txBox="1"/>
          <p:nvPr/>
        </p:nvSpPr>
        <p:spPr>
          <a:xfrm>
            <a:off x="1831756" y="2571361"/>
            <a:ext cx="6436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otapala vitamina netopivih u vodi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14C6F8CE-0354-4922-9214-D9D4D11D183E}"/>
              </a:ext>
            </a:extLst>
          </p:cNvPr>
          <p:cNvSpPr txBox="1"/>
          <p:nvPr/>
        </p:nvSpPr>
        <p:spPr>
          <a:xfrm>
            <a:off x="1895382" y="1918181"/>
            <a:ext cx="6436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sudjeluju u izgradnji organizma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AC17C21C-F017-4201-8F63-0CCE58EE73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48" y="3476633"/>
            <a:ext cx="4283940" cy="289104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E8D41920-4234-45A7-94D5-77FD80EF823B}"/>
              </a:ext>
            </a:extLst>
          </p:cNvPr>
          <p:cNvSpPr txBox="1"/>
          <p:nvPr/>
        </p:nvSpPr>
        <p:spPr>
          <a:xfrm>
            <a:off x="5113537" y="4475277"/>
            <a:ext cx="5353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Zašto su masne naslage ispod kože posebno važne životinjama koje žive u hladnim područjima?</a:t>
            </a:r>
          </a:p>
        </p:txBody>
      </p:sp>
      <p:sp>
        <p:nvSpPr>
          <p:cNvPr id="12" name="Oblačić za govor: pravokutnik sa zaobljenim kutovima 11">
            <a:extLst>
              <a:ext uri="{FF2B5EF4-FFF2-40B4-BE49-F238E27FC236}">
                <a16:creationId xmlns:a16="http://schemas.microsoft.com/office/drawing/2014/main" id="{3AE76437-1693-4395-BC06-48740A2D3FD3}"/>
              </a:ext>
            </a:extLst>
          </p:cNvPr>
          <p:cNvSpPr/>
          <p:nvPr/>
        </p:nvSpPr>
        <p:spPr>
          <a:xfrm>
            <a:off x="4696286" y="4223023"/>
            <a:ext cx="5902171" cy="1870464"/>
          </a:xfrm>
          <a:prstGeom prst="wedgeRoundRectCallout">
            <a:avLst>
              <a:gd name="adj1" fmla="val 56669"/>
              <a:gd name="adj2" fmla="val -8443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09BF1CD9-4972-415D-9F19-6E532D1BA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0202" y="4475277"/>
            <a:ext cx="512108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2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jagram toka: Izvanstranični poveznik 1">
            <a:extLst>
              <a:ext uri="{FF2B5EF4-FFF2-40B4-BE49-F238E27FC236}">
                <a16:creationId xmlns:a16="http://schemas.microsoft.com/office/drawing/2014/main" id="{7BFE045F-9487-4F95-930F-9ABE711DEE61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Kemijski spojevi u nama i oko nas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5FA1CE9-0658-4DCB-9EFF-AB3076EED2C1}"/>
              </a:ext>
            </a:extLst>
          </p:cNvPr>
          <p:cNvSpPr txBox="1"/>
          <p:nvPr/>
        </p:nvSpPr>
        <p:spPr>
          <a:xfrm>
            <a:off x="575838" y="886692"/>
            <a:ext cx="578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Comic Sans MS" panose="030F0702030302020204" pitchFamily="66" charset="0"/>
              </a:rPr>
              <a:t>UGLJIKOHIDRATI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FCEF7E0-BD85-4EF7-BBB3-1160FE424047}"/>
              </a:ext>
            </a:extLst>
          </p:cNvPr>
          <p:cNvSpPr txBox="1"/>
          <p:nvPr/>
        </p:nvSpPr>
        <p:spPr>
          <a:xfrm>
            <a:off x="1714780" y="1424709"/>
            <a:ext cx="569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glavni izvor energije živih bića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5FE1516-CF00-4FA4-BB13-CA6C2B535B87}"/>
              </a:ext>
            </a:extLst>
          </p:cNvPr>
          <p:cNvSpPr txBox="1"/>
          <p:nvPr/>
        </p:nvSpPr>
        <p:spPr>
          <a:xfrm>
            <a:off x="1714780" y="1962726"/>
            <a:ext cx="4643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pričuvna tvar (npr. škrob)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64F0242B-94B1-490B-A16A-83C154B4787A}"/>
              </a:ext>
            </a:extLst>
          </p:cNvPr>
          <p:cNvSpPr txBox="1"/>
          <p:nvPr/>
        </p:nvSpPr>
        <p:spPr>
          <a:xfrm>
            <a:off x="1714780" y="2500743"/>
            <a:ext cx="783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err="1">
                <a:latin typeface="Comic Sans MS" panose="030F0702030302020204" pitchFamily="66" charset="0"/>
              </a:rPr>
              <a:t>gradivna</a:t>
            </a:r>
            <a:r>
              <a:rPr lang="hr-HR" sz="2400" dirty="0">
                <a:latin typeface="Comic Sans MS" panose="030F0702030302020204" pitchFamily="66" charset="0"/>
              </a:rPr>
              <a:t> tvar biljaka (celuloza)</a:t>
            </a:r>
          </a:p>
        </p:txBody>
      </p:sp>
    </p:spTree>
    <p:extLst>
      <p:ext uri="{BB962C8B-B14F-4D97-AF65-F5344CB8AC3E}">
        <p14:creationId xmlns:p14="http://schemas.microsoft.com/office/powerpoint/2010/main" val="32024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jagram toka: Izvanstranični poveznik 1">
            <a:extLst>
              <a:ext uri="{FF2B5EF4-FFF2-40B4-BE49-F238E27FC236}">
                <a16:creationId xmlns:a16="http://schemas.microsoft.com/office/drawing/2014/main" id="{7BFE045F-9487-4F95-930F-9ABE711DEE61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Kemijski spojevi u nama i oko nas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CAE3E97-3389-4604-9B33-94286C056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12" y="595971"/>
            <a:ext cx="1194920" cy="816935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A872263C-27A7-4DB6-A6EB-3CB880CC6DB1}"/>
              </a:ext>
            </a:extLst>
          </p:cNvPr>
          <p:cNvSpPr txBox="1"/>
          <p:nvPr/>
        </p:nvSpPr>
        <p:spPr>
          <a:xfrm>
            <a:off x="1265382" y="612844"/>
            <a:ext cx="8515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                          </a:t>
            </a:r>
            <a:r>
              <a:rPr lang="hr-HR" sz="2400" b="1" dirty="0">
                <a:latin typeface="Comic Sans MS" panose="030F0702030302020204" pitchFamily="66" charset="0"/>
              </a:rPr>
              <a:t>BIOLOŠKI VAŽNI SPOJEVI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r>
              <a:rPr lang="hr-HR" sz="2400" dirty="0">
                <a:latin typeface="Comic Sans MS" panose="030F0702030302020204" pitchFamily="66" charset="0"/>
              </a:rPr>
              <a:t>PROTEINI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izgrađuju organizme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sudjeluju u gotovo svim procesima u stanicama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400" dirty="0">
              <a:latin typeface="Comic Sans MS" panose="030F0702030302020204" pitchFamily="66" charset="0"/>
            </a:endParaRPr>
          </a:p>
          <a:p>
            <a:r>
              <a:rPr lang="hr-HR" sz="2400" dirty="0">
                <a:latin typeface="Comic Sans MS" panose="030F0702030302020204" pitchFamily="66" charset="0"/>
              </a:rPr>
              <a:t>MASTI I ULJA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izvor energije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toplinski izolatori u organizmu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sudjeluju u izgradnji organizma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400" dirty="0">
              <a:latin typeface="Comic Sans MS" panose="030F0702030302020204" pitchFamily="66" charset="0"/>
            </a:endParaRPr>
          </a:p>
          <a:p>
            <a:r>
              <a:rPr lang="hr-HR" sz="2400" dirty="0">
                <a:latin typeface="Comic Sans MS" panose="030F0702030302020204" pitchFamily="66" charset="0"/>
              </a:rPr>
              <a:t>UGLJIKOHIDRATI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glavni izvor energije za odvijanje svih životnih procesa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err="1">
                <a:latin typeface="Comic Sans MS" panose="030F0702030302020204" pitchFamily="66" charset="0"/>
              </a:rPr>
              <a:t>gradivna</a:t>
            </a:r>
            <a:r>
              <a:rPr lang="hr-HR" sz="2400" dirty="0">
                <a:latin typeface="Comic Sans MS" panose="030F0702030302020204" pitchFamily="66" charset="0"/>
              </a:rPr>
              <a:t> tvar biljaka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pričuvne tvari</a:t>
            </a:r>
          </a:p>
        </p:txBody>
      </p:sp>
    </p:spTree>
    <p:extLst>
      <p:ext uri="{BB962C8B-B14F-4D97-AF65-F5344CB8AC3E}">
        <p14:creationId xmlns:p14="http://schemas.microsoft.com/office/powerpoint/2010/main" val="15787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jagram toka: Izvanstranični poveznik 1">
            <a:extLst>
              <a:ext uri="{FF2B5EF4-FFF2-40B4-BE49-F238E27FC236}">
                <a16:creationId xmlns:a16="http://schemas.microsoft.com/office/drawing/2014/main" id="{7BFE045F-9487-4F95-930F-9ABE711DEE61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Kemijski spojevi u nama i oko nas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C594536-FE59-4173-88DE-567184C47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99" y="1085210"/>
            <a:ext cx="2863087" cy="333403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A6430B6-32CB-47CA-9A57-42B365FDB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3758" y="1007052"/>
            <a:ext cx="3158060" cy="3426402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3D037FB-DB29-4405-BA95-6906B795271B}"/>
              </a:ext>
            </a:extLst>
          </p:cNvPr>
          <p:cNvSpPr txBox="1"/>
          <p:nvPr/>
        </p:nvSpPr>
        <p:spPr>
          <a:xfrm>
            <a:off x="498764" y="4955997"/>
            <a:ext cx="10855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Tijekom gorenja organskih tvari u dimu ili u ostatcima nakon gorenja pojavljuje se crna tvar. Imenuj element koji se nalazi u njenom sastavu.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8E05387-9BB0-49AE-BFB1-E648065B4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803" y="1071006"/>
            <a:ext cx="3768436" cy="3348243"/>
          </a:xfrm>
          <a:prstGeom prst="rect">
            <a:avLst/>
          </a:prstGeom>
        </p:spPr>
      </p:pic>
      <p:sp>
        <p:nvSpPr>
          <p:cNvPr id="10" name="Oblačić za govor: pravokutnik sa zaobljenim kutovima 9">
            <a:extLst>
              <a:ext uri="{FF2B5EF4-FFF2-40B4-BE49-F238E27FC236}">
                <a16:creationId xmlns:a16="http://schemas.microsoft.com/office/drawing/2014/main" id="{343E233D-974A-4EEC-BC86-6195616A09AA}"/>
              </a:ext>
            </a:extLst>
          </p:cNvPr>
          <p:cNvSpPr/>
          <p:nvPr/>
        </p:nvSpPr>
        <p:spPr>
          <a:xfrm>
            <a:off x="384698" y="4955997"/>
            <a:ext cx="10440319" cy="1047639"/>
          </a:xfrm>
          <a:prstGeom prst="wedgeRoundRectCallout">
            <a:avLst>
              <a:gd name="adj1" fmla="val 52608"/>
              <a:gd name="adj2" fmla="val 1999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DF5A213-4315-4936-A0B7-C283D558C0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4720" y="4780276"/>
            <a:ext cx="512108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0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jagram toka: Izvanstranični poveznik 1">
            <a:extLst>
              <a:ext uri="{FF2B5EF4-FFF2-40B4-BE49-F238E27FC236}">
                <a16:creationId xmlns:a16="http://schemas.microsoft.com/office/drawing/2014/main" id="{7BFE045F-9487-4F95-930F-9ABE711DEE61}"/>
              </a:ext>
            </a:extLst>
          </p:cNvPr>
          <p:cNvSpPr/>
          <p:nvPr/>
        </p:nvSpPr>
        <p:spPr>
          <a:xfrm>
            <a:off x="10733104" y="109762"/>
            <a:ext cx="1074197" cy="145270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9999"/>
                </a:solidFill>
              </a:rPr>
              <a:t>Kemijski spojevi u nama i oko nas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0BE4EC1-C9DD-4413-9AFA-EEBA3D80E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12" y="595971"/>
            <a:ext cx="1194920" cy="816935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23E8E793-326B-4148-B74D-24D9F4472D54}"/>
              </a:ext>
            </a:extLst>
          </p:cNvPr>
          <p:cNvSpPr txBox="1"/>
          <p:nvPr/>
        </p:nvSpPr>
        <p:spPr>
          <a:xfrm>
            <a:off x="1690255" y="773605"/>
            <a:ext cx="8811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Comic Sans MS" panose="030F0702030302020204" pitchFamily="66" charset="0"/>
              </a:rPr>
              <a:t>SVOJSTVA ORGANSKIH I ANORGANSKIH SPOJEVA</a:t>
            </a:r>
          </a:p>
        </p:txBody>
      </p:sp>
      <p:graphicFrame>
        <p:nvGraphicFramePr>
          <p:cNvPr id="6" name="Tablica 5">
            <a:extLst>
              <a:ext uri="{FF2B5EF4-FFF2-40B4-BE49-F238E27FC236}">
                <a16:creationId xmlns:a16="http://schemas.microsoft.com/office/drawing/2014/main" id="{40D51925-4E3B-48F9-86E6-2458140FA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642046"/>
              </p:ext>
            </p:extLst>
          </p:nvPr>
        </p:nvGraphicFramePr>
        <p:xfrm>
          <a:off x="1449885" y="1562470"/>
          <a:ext cx="9042849" cy="3177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4283">
                  <a:extLst>
                    <a:ext uri="{9D8B030D-6E8A-4147-A177-3AD203B41FA5}">
                      <a16:colId xmlns:a16="http://schemas.microsoft.com/office/drawing/2014/main" val="117287273"/>
                    </a:ext>
                  </a:extLst>
                </a:gridCol>
                <a:gridCol w="3014283">
                  <a:extLst>
                    <a:ext uri="{9D8B030D-6E8A-4147-A177-3AD203B41FA5}">
                      <a16:colId xmlns:a16="http://schemas.microsoft.com/office/drawing/2014/main" val="2126153650"/>
                    </a:ext>
                  </a:extLst>
                </a:gridCol>
                <a:gridCol w="3014283">
                  <a:extLst>
                    <a:ext uri="{9D8B030D-6E8A-4147-A177-3AD203B41FA5}">
                      <a16:colId xmlns:a16="http://schemas.microsoft.com/office/drawing/2014/main" val="4046917803"/>
                    </a:ext>
                  </a:extLst>
                </a:gridCol>
              </a:tblGrid>
              <a:tr h="634359">
                <a:tc>
                  <a:txBody>
                    <a:bodyPr/>
                    <a:lstStyle/>
                    <a:p>
                      <a:pPr algn="ctr"/>
                      <a:r>
                        <a:rPr lang="hr-HR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SVOJSTVO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ORGANSKI SPOJEVI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ANORGANSKI SPOJEVI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54426"/>
                  </a:ext>
                </a:extLst>
              </a:tr>
              <a:tr h="634359"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TALIŠTE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/>
                        <a:t>NISKO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/>
                        <a:t>VISOKO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384896"/>
                  </a:ext>
                </a:extLst>
              </a:tr>
              <a:tr h="634359"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TOPLJIVOST U VODI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/>
                        <a:t>VEĆINOM NETOPLJIVI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/>
                        <a:t>VEĆINOM TOPLJIVI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376117"/>
                  </a:ext>
                </a:extLst>
              </a:tr>
              <a:tr h="634359"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TOPLJIVOST U ORGANSKIM OTAPALIMA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/>
                        <a:t>TOPLJIVI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/>
                        <a:t>VEĆINOM NETOPLJIVI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018452"/>
                  </a:ext>
                </a:extLst>
              </a:tr>
              <a:tr h="634359"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ZAPALJIVOST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/>
                        <a:t>LAKO ZAPALJIVI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/>
                        <a:t>VEĆINOM NE GORE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09082"/>
                  </a:ext>
                </a:extLst>
              </a:tr>
            </a:tbl>
          </a:graphicData>
        </a:graphic>
      </p:graphicFrame>
      <p:sp>
        <p:nvSpPr>
          <p:cNvPr id="7" name="TekstniOkvir 6">
            <a:extLst>
              <a:ext uri="{FF2B5EF4-FFF2-40B4-BE49-F238E27FC236}">
                <a16:creationId xmlns:a16="http://schemas.microsoft.com/office/drawing/2014/main" id="{9CB51E11-9063-4B77-8B71-194EB96DCFDC}"/>
              </a:ext>
            </a:extLst>
          </p:cNvPr>
          <p:cNvSpPr txBox="1"/>
          <p:nvPr/>
        </p:nvSpPr>
        <p:spPr>
          <a:xfrm>
            <a:off x="1069804" y="5166221"/>
            <a:ext cx="10052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svi organski spojevi u svom sastavu sadrže ugljik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anorganski spojevi građeni od različitih elemenata</a:t>
            </a:r>
          </a:p>
        </p:txBody>
      </p:sp>
    </p:spTree>
    <p:extLst>
      <p:ext uri="{BB962C8B-B14F-4D97-AF65-F5344CB8AC3E}">
        <p14:creationId xmlns:p14="http://schemas.microsoft.com/office/powerpoint/2010/main" val="381200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</TotalTime>
  <Words>872</Words>
  <Application>Microsoft Office PowerPoint</Application>
  <PresentationFormat>Široki zaslon</PresentationFormat>
  <Paragraphs>147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9</vt:i4>
      </vt:variant>
      <vt:variant>
        <vt:lpstr>Naslovi slajdova</vt:lpstr>
      </vt:variant>
      <vt:variant>
        <vt:i4>18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Tema sustava Office</vt:lpstr>
      <vt:lpstr>1_Tema sustava Office</vt:lpstr>
      <vt:lpstr>2_Tema sustava Office</vt:lpstr>
      <vt:lpstr>3_Tema sustava Office</vt:lpstr>
      <vt:lpstr>4_Tema sustava Office</vt:lpstr>
      <vt:lpstr>5_Tema sustava Office</vt:lpstr>
      <vt:lpstr>6_Tema sustava Office</vt:lpstr>
      <vt:lpstr>7_Tema sustava Office</vt:lpstr>
      <vt:lpstr>8_Tema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Veronika</dc:creator>
  <cp:lastModifiedBy>Dara</cp:lastModifiedBy>
  <cp:revision>57</cp:revision>
  <dcterms:created xsi:type="dcterms:W3CDTF">2019-03-11T16:48:51Z</dcterms:created>
  <dcterms:modified xsi:type="dcterms:W3CDTF">2020-05-31T19:55:49Z</dcterms:modified>
</cp:coreProperties>
</file>