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80" r:id="rId6"/>
    <p:sldId id="283" r:id="rId7"/>
    <p:sldId id="288" r:id="rId8"/>
    <p:sldId id="284" r:id="rId9"/>
    <p:sldId id="287" r:id="rId10"/>
    <p:sldId id="278" r:id="rId11"/>
    <p:sldId id="286" r:id="rId12"/>
    <p:sldId id="269" r:id="rId13"/>
    <p:sldId id="260" r:id="rId14"/>
    <p:sldId id="298" r:id="rId15"/>
    <p:sldId id="297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030B18-B5E1-4302-A944-E80848A8F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7C37F7D-7299-4F92-BAC3-A607CC683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0C91AA2-C7CF-488C-BA18-B6A958F8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9A173EF-7DDC-4C1D-9479-8FB23AF9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3CD14F9-F09D-4539-96B9-C24F2105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197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C04DF7-2B78-4273-A13E-86E6742C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7CA1336-A700-43BB-ACA9-89C8FC786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86E5681-D889-4768-9520-41B6F222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D4E9948-698C-479D-895E-6A55D94A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4E6925-7B9E-4523-8049-D95F39AB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241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D1914FE-85AA-4B9A-BC91-F18479A7E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FFF2F75-FD13-443A-B222-752FCAFCC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58D9459-7E90-411A-8BC3-44F89FA1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4C0DAD-4BDD-434A-974C-F8C6A35C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5FB2F5-562C-4045-BFE8-C83BD77D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931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432B7-253E-46FE-943D-58F93861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5DFD8B-07C5-474A-B6FF-94BF72761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86077B-627F-4518-830F-25AA2A0B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F8F74DB-C761-49DB-91BA-13A04C75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37F53D-A012-4C12-838D-12E01D12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709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39840F-3C41-47B6-A3E8-BE6CF64A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74FE09F-27FF-41C9-9E4A-306D59A44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99DA07-3D14-42AF-A2AC-4F456BA83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DACC8E-A810-4493-AEAF-1C0206B4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20E5CF-9362-4C38-8059-16563B19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979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36E96D-3A66-434F-B368-BE73B76A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935B1A-A50A-4734-BB02-558879BA9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95CD583-432C-4CB8-ABF6-6E263C0E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B773F10-290B-4F01-8F93-60192C30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DD744E-1759-4C1D-B4D8-D310356F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26EE717-3594-42A3-8BA3-24DE1A15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184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81522B-CBD8-422B-B779-9097206D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083B168-89FD-4B46-B91D-35BA51F3A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0F90694-3A6F-485F-8900-531BE3A52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B9ADCDE-552D-48AB-8099-EFB6C93F8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2987D99-0343-42AF-A35B-0EA1C4485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CF0122B-949D-4358-BD5A-7B52F148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9D1C178-8203-49FB-8272-C4B6E295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C8234B8-6B37-4EC7-9686-7DDCEF51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9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535918-E70D-4D8E-A947-02BC4ACA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E614047-A98D-4DF6-8D12-D0DD67E1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491CACE-F897-4C66-B183-2E6ED960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C55DC6A-298F-4346-B8E4-67B916D4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40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96B9849-FFF6-4188-9690-075D8CF4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CBB0902-2A2A-46CE-95CF-2C6AF536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CBF9B4E-5835-4F8A-A725-0A059253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80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9DB10D-EE3A-4A53-A0C9-005037B1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2568F6-3B96-4025-8424-5CC7CA3EF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6DB067C-2826-45BA-ADC3-D8667D2A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ECC47A-856A-4F54-AE2B-5F9763F0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7091EF8-E683-45DA-B115-FAD8C1C4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254D748-287D-4EB3-8FE8-2A3E3F2E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722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D1D2C8-A5CB-47BC-804C-487E00B8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69A795E-B2D9-438A-B2C9-0F9AE2C21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F6DDA58-CE27-49A9-9BC0-CEF49191E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C52859-F13C-4276-B14C-7C865F01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08D91D9-7B12-4C6E-98BB-101B3DB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F8E96C-7106-4528-A122-381621F0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314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D778BFE-9446-4564-9586-0B6B85A9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7DAC329-0280-4F20-A7B2-3C8C658F3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2AADD1-84DE-4547-BA4C-91A78A048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F639B-2196-4D20-9918-8A538E067E7C}" type="datetimeFigureOut">
              <a:rPr lang="hr-HR" smtClean="0"/>
              <a:t>23.5.2020.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EE6746-0A27-42ED-B5DC-27B1E9274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CF95B1-8BC8-447B-A39E-2B998E1F6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0A7DB-7A2D-41F7-BE57-94B8863252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091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mozaweb.com/Extra-3D_animations-szen_korforgasa-4708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71F26E6-D50A-4863-B1FB-184E95E3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647" y="515909"/>
            <a:ext cx="3905250" cy="50768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67F8ED4-038E-4D28-B70A-DCE47CBEE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3" y="1019738"/>
            <a:ext cx="3760644" cy="5397032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16519290-A1C3-4FE8-864F-23A38EAFA2C5}"/>
              </a:ext>
            </a:extLst>
          </p:cNvPr>
          <p:cNvSpPr/>
          <p:nvPr/>
        </p:nvSpPr>
        <p:spPr>
          <a:xfrm>
            <a:off x="257032" y="537843"/>
            <a:ext cx="7760132" cy="96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lvl="0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Kojeg plina ima najviše u zraku kojeg udahnemo?</a:t>
            </a:r>
          </a:p>
          <a:p>
            <a:pPr marR="269875" lvl="0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4C9A850C-FAFD-4DD3-A7F2-EA5A1E1AA7AA}"/>
              </a:ext>
            </a:extLst>
          </p:cNvPr>
          <p:cNvSpPr/>
          <p:nvPr/>
        </p:nvSpPr>
        <p:spPr>
          <a:xfrm>
            <a:off x="5736499" y="5539968"/>
            <a:ext cx="7629236" cy="96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lvl="0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Kojeg plina ima najviše u izdahnutom zraku?</a:t>
            </a:r>
          </a:p>
          <a:p>
            <a:pPr marR="269875" lvl="0"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B383F9D-24BE-4455-B2B5-DF2BF03A1E8E}"/>
              </a:ext>
            </a:extLst>
          </p:cNvPr>
          <p:cNvSpPr txBox="1"/>
          <p:nvPr/>
        </p:nvSpPr>
        <p:spPr>
          <a:xfrm>
            <a:off x="257032" y="2359891"/>
            <a:ext cx="184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dušika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0459559-73CC-4815-BD95-B04384BB159F}"/>
              </a:ext>
            </a:extLst>
          </p:cNvPr>
          <p:cNvSpPr txBox="1"/>
          <p:nvPr/>
        </p:nvSpPr>
        <p:spPr>
          <a:xfrm>
            <a:off x="6119956" y="1898226"/>
            <a:ext cx="184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dušika</a:t>
            </a:r>
          </a:p>
        </p:txBody>
      </p:sp>
    </p:spTree>
    <p:extLst>
      <p:ext uri="{BB962C8B-B14F-4D97-AF65-F5344CB8AC3E}">
        <p14:creationId xmlns:p14="http://schemas.microsoft.com/office/powerpoint/2010/main" val="2226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CF78393-76A4-463B-B4CC-24E7688D8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430" y="537824"/>
            <a:ext cx="1194920" cy="8169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501F180-D0FE-42D9-A66D-84BF0E027E0B}"/>
              </a:ext>
            </a:extLst>
          </p:cNvPr>
          <p:cNvSpPr txBox="1"/>
          <p:nvPr/>
        </p:nvSpPr>
        <p:spPr>
          <a:xfrm>
            <a:off x="2629043" y="671520"/>
            <a:ext cx="683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UGLJIKOV DIOKSID</a:t>
            </a:r>
          </a:p>
          <a:p>
            <a:endParaRPr lang="hr-HR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5659FE2-FDDA-4A0D-B338-77C59079D315}"/>
              </a:ext>
            </a:extLst>
          </p:cNvPr>
          <p:cNvSpPr txBox="1"/>
          <p:nvPr/>
        </p:nvSpPr>
        <p:spPr>
          <a:xfrm>
            <a:off x="360219" y="1360985"/>
            <a:ext cx="12145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izdišu ga živa bića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nastaje potpunim izgaranjem organskih tvari, truljenjem uginulih organizama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biljke i alge ga koriste u procesu fotosinteze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59936DF-F1F4-432F-B32A-E76AF7B86B38}"/>
              </a:ext>
            </a:extLst>
          </p:cNvPr>
          <p:cNvSpPr txBox="1"/>
          <p:nvPr/>
        </p:nvSpPr>
        <p:spPr>
          <a:xfrm>
            <a:off x="360219" y="2829146"/>
            <a:ext cx="1157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svojstva: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plin bez boje i mirisa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dobro topljiv u vodi (u reakciji s vodom nastaje ugljična kiselina)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ima veću gustoću od zraka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ne gori i ne podržava gorenje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51F67A3-B110-4731-9A73-E178BBB4873C}"/>
              </a:ext>
            </a:extLst>
          </p:cNvPr>
          <p:cNvSpPr txBox="1"/>
          <p:nvPr/>
        </p:nvSpPr>
        <p:spPr>
          <a:xfrm>
            <a:off x="452581" y="4989944"/>
            <a:ext cx="5310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uporaba: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- u aparatima za gašenje požara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- u proizvodnji gaziranih pića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5F92535-4440-4BEB-8437-1FAE49213998}"/>
              </a:ext>
            </a:extLst>
          </p:cNvPr>
          <p:cNvSpPr txBox="1"/>
          <p:nvPr/>
        </p:nvSpPr>
        <p:spPr>
          <a:xfrm>
            <a:off x="384699" y="731473"/>
            <a:ext cx="1028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bistra se vapnena voda u reakciji sa ugljikovim dioksidom zamuti jer reakcijom nastaje netopljiv kalcijev karbonat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B01DCF9-F981-4277-A8B7-F47224031CFE}"/>
              </a:ext>
            </a:extLst>
          </p:cNvPr>
          <p:cNvSpPr txBox="1"/>
          <p:nvPr/>
        </p:nvSpPr>
        <p:spPr>
          <a:xfrm>
            <a:off x="384699" y="3429000"/>
            <a:ext cx="11811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tvari koje u reakciji s nekom tvari mijenjaju boju, stvaraju </a:t>
            </a:r>
            <a:r>
              <a:rPr lang="hr-HR" sz="2400" dirty="0" err="1">
                <a:latin typeface="Comic Sans MS" panose="030F0702030302020204" pitchFamily="66" charset="0"/>
              </a:rPr>
              <a:t>taloge</a:t>
            </a:r>
            <a:r>
              <a:rPr lang="hr-HR" sz="2400" dirty="0">
                <a:latin typeface="Comic Sans MS" panose="030F0702030302020204" pitchFamily="66" charset="0"/>
              </a:rPr>
              <a:t> i sl.  koristimo kao </a:t>
            </a:r>
            <a:r>
              <a:rPr lang="hr-HR" sz="2400" b="1" dirty="0">
                <a:latin typeface="Comic Sans MS" panose="030F0702030302020204" pitchFamily="66" charset="0"/>
              </a:rPr>
              <a:t>reagense</a:t>
            </a:r>
            <a:r>
              <a:rPr lang="hr-HR" sz="2400" dirty="0">
                <a:latin typeface="Comic Sans MS" panose="030F0702030302020204" pitchFamily="66" charset="0"/>
              </a:rPr>
              <a:t> za dokazivanje tih tvari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AD1C1FC-269C-4BCE-8A82-444BDA6D5D83}"/>
              </a:ext>
            </a:extLst>
          </p:cNvPr>
          <p:cNvSpPr txBox="1"/>
          <p:nvPr/>
        </p:nvSpPr>
        <p:spPr>
          <a:xfrm>
            <a:off x="509168" y="4298296"/>
            <a:ext cx="678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vapnena voda je reagens za ugljikov dioksid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C1A414A-60C9-45A5-961F-03409C3C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59" y="1562470"/>
            <a:ext cx="41338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70C916F6-3BA4-4A91-B93D-552488AB2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79365"/>
              </p:ext>
            </p:extLst>
          </p:nvPr>
        </p:nvGraphicFramePr>
        <p:xfrm>
          <a:off x="462267" y="1550498"/>
          <a:ext cx="1028931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087">
                  <a:extLst>
                    <a:ext uri="{9D8B030D-6E8A-4147-A177-3AD203B41FA5}">
                      <a16:colId xmlns:a16="http://schemas.microsoft.com/office/drawing/2014/main" val="393805027"/>
                    </a:ext>
                  </a:extLst>
                </a:gridCol>
                <a:gridCol w="1265713">
                  <a:extLst>
                    <a:ext uri="{9D8B030D-6E8A-4147-A177-3AD203B41FA5}">
                      <a16:colId xmlns:a16="http://schemas.microsoft.com/office/drawing/2014/main" val="330057912"/>
                    </a:ext>
                  </a:extLst>
                </a:gridCol>
                <a:gridCol w="1407786">
                  <a:extLst>
                    <a:ext uri="{9D8B030D-6E8A-4147-A177-3AD203B41FA5}">
                      <a16:colId xmlns:a16="http://schemas.microsoft.com/office/drawing/2014/main" val="549751966"/>
                    </a:ext>
                  </a:extLst>
                </a:gridCol>
                <a:gridCol w="2057862">
                  <a:extLst>
                    <a:ext uri="{9D8B030D-6E8A-4147-A177-3AD203B41FA5}">
                      <a16:colId xmlns:a16="http://schemas.microsoft.com/office/drawing/2014/main" val="1432794018"/>
                    </a:ext>
                  </a:extLst>
                </a:gridCol>
                <a:gridCol w="2057862">
                  <a:extLst>
                    <a:ext uri="{9D8B030D-6E8A-4147-A177-3AD203B41FA5}">
                      <a16:colId xmlns:a16="http://schemas.microsoft.com/office/drawing/2014/main" val="471067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volumni udio plina /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 kisik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ugljikov dioksid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 dušik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vodena para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181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udahnuti zrak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78.1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0.90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192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izdahnuti zrak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14.60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75.5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10407"/>
                  </a:ext>
                </a:extLst>
              </a:tr>
            </a:tbl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id="{A15F887F-C1A2-4D92-9CE6-864E6705D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61" y="634199"/>
            <a:ext cx="4449403" cy="7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1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1FFEEC2-5BEF-4D95-8C57-C2CBE95FE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58" y="836116"/>
            <a:ext cx="3510396" cy="23402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08D276F-4E5B-4596-9B21-612C461DD18E}"/>
              </a:ext>
            </a:extLst>
          </p:cNvPr>
          <p:cNvSpPr txBox="1"/>
          <p:nvPr/>
        </p:nvSpPr>
        <p:spPr>
          <a:xfrm>
            <a:off x="1012771" y="581709"/>
            <a:ext cx="892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vodik je najrasprostranjeniji element u Svemiru                      (tvori oko 70% mase Svemira)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B8CB3B8-E896-411C-B390-0733B4B6C8E0}"/>
              </a:ext>
            </a:extLst>
          </p:cNvPr>
          <p:cNvSpPr txBox="1"/>
          <p:nvPr/>
        </p:nvSpPr>
        <p:spPr>
          <a:xfrm>
            <a:off x="812800" y="1714771"/>
            <a:ext cx="596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na Suncu vodik kroz različite reakcije oslobađa ogromne količine energije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777CCC1-41F4-476D-8537-C86355919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7" y="3058353"/>
            <a:ext cx="3870083" cy="290295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C4AD6BBB-DCCE-455C-9038-0E82C64396A4}"/>
              </a:ext>
            </a:extLst>
          </p:cNvPr>
          <p:cNvSpPr txBox="1"/>
          <p:nvPr/>
        </p:nvSpPr>
        <p:spPr>
          <a:xfrm>
            <a:off x="4683286" y="4670576"/>
            <a:ext cx="5983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elementarnog vodika na Zemlji ima vrlo malo (npr. u vulkanskim plinovima); uglavnom ga nalazimo u spojevima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CC15350-701F-4849-B4B9-40D0456E2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247" y="3176380"/>
            <a:ext cx="5121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DAA5E3A-81CE-4C03-9A71-461DD5AF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2" y="595971"/>
            <a:ext cx="1194920" cy="8169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8021E5F-C917-472F-8751-2726256AC42E}"/>
              </a:ext>
            </a:extLst>
          </p:cNvPr>
          <p:cNvSpPr txBox="1"/>
          <p:nvPr/>
        </p:nvSpPr>
        <p:spPr>
          <a:xfrm>
            <a:off x="1280160" y="610096"/>
            <a:ext cx="10631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                                              </a:t>
            </a:r>
            <a:r>
              <a:rPr lang="hr-HR" sz="2400" b="1" dirty="0">
                <a:latin typeface="Comic Sans MS" panose="030F0702030302020204" pitchFamily="66" charset="0"/>
              </a:rPr>
              <a:t>VODIK</a:t>
            </a:r>
          </a:p>
          <a:p>
            <a:endParaRPr lang="hr-HR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biogeni element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čini 70% mase Svemira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na Zemlji većinom u sastavu kemijskih spojeva (voda, organski spojevi)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95E8F86-3395-4F53-9BBB-4926B7EFB25C}"/>
              </a:ext>
            </a:extLst>
          </p:cNvPr>
          <p:cNvSpPr txBox="1"/>
          <p:nvPr/>
        </p:nvSpPr>
        <p:spPr>
          <a:xfrm>
            <a:off x="1280160" y="2591741"/>
            <a:ext cx="1023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latin typeface="Comic Sans MS" panose="030F0702030302020204" pitchFamily="66" charset="0"/>
              </a:rPr>
              <a:t>dobivanje</a:t>
            </a:r>
            <a:r>
              <a:rPr lang="hr-HR" sz="2400" dirty="0">
                <a:latin typeface="Comic Sans MS" panose="030F0702030302020204" pitchFamily="66" charset="0"/>
              </a:rPr>
              <a:t>: reakcijom metala i kiseline u </a:t>
            </a:r>
            <a:r>
              <a:rPr lang="hr-HR" sz="2400" dirty="0" err="1">
                <a:latin typeface="Comic Sans MS" panose="030F0702030302020204" pitchFamily="66" charset="0"/>
              </a:rPr>
              <a:t>Kippovom</a:t>
            </a:r>
            <a:r>
              <a:rPr lang="hr-HR" sz="2400" dirty="0">
                <a:latin typeface="Comic Sans MS" panose="030F0702030302020204" pitchFamily="66" charset="0"/>
              </a:rPr>
              <a:t> aparatu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396F476-E467-4812-8150-415A6E42BF69}"/>
              </a:ext>
            </a:extLst>
          </p:cNvPr>
          <p:cNvSpPr txBox="1"/>
          <p:nvPr/>
        </p:nvSpPr>
        <p:spPr>
          <a:xfrm>
            <a:off x="1280160" y="3127759"/>
            <a:ext cx="6675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latin typeface="Comic Sans MS" panose="030F0702030302020204" pitchFamily="66" charset="0"/>
              </a:rPr>
              <a:t>svojstva</a:t>
            </a:r>
            <a:r>
              <a:rPr lang="hr-HR" sz="2400" dirty="0">
                <a:latin typeface="Comic Sans MS" panose="030F0702030302020204" pitchFamily="66" charset="0"/>
              </a:rPr>
              <a:t>: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plin bez boje i mirisa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slabo topljiv u vodi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ima najmanju gustoću od svih plinova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- gori i ne podržava gorenje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4D5D58-C988-40CC-826C-4B8A347FC298}"/>
              </a:ext>
            </a:extLst>
          </p:cNvPr>
          <p:cNvSpPr txBox="1"/>
          <p:nvPr/>
        </p:nvSpPr>
        <p:spPr>
          <a:xfrm>
            <a:off x="388620" y="5425440"/>
            <a:ext cx="1055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VODIKOV PRASKAVAC- eksplozivna smjesa vodika i kisika u omjeru 2:1</a:t>
            </a:r>
          </a:p>
        </p:txBody>
      </p:sp>
    </p:spTree>
    <p:extLst>
      <p:ext uri="{BB962C8B-B14F-4D97-AF65-F5344CB8AC3E}">
        <p14:creationId xmlns:p14="http://schemas.microsoft.com/office/powerpoint/2010/main" val="40507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9412B8B-C5D0-4973-9432-A02B1474E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2" y="595971"/>
            <a:ext cx="1194920" cy="8169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E543627-1C30-4526-9562-F8E41330FC9D}"/>
              </a:ext>
            </a:extLst>
          </p:cNvPr>
          <p:cNvSpPr txBox="1"/>
          <p:nvPr/>
        </p:nvSpPr>
        <p:spPr>
          <a:xfrm>
            <a:off x="1219603" y="1485534"/>
            <a:ext cx="9513501" cy="353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Uporaba vodika: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kao gorivo (izgaranjem nastaje vodena para- ekološki prihvatljivo)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za rezanje i zavarivanje teško taljivih metala (tijekom izgaranja razvija se visoka temperatura)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u proizvodnji amonijaka, </a:t>
            </a:r>
            <a:r>
              <a:rPr lang="hr-HR" sz="2400" dirty="0" err="1">
                <a:latin typeface="Comic Sans MS" panose="030F0702030302020204" pitchFamily="66" charset="0"/>
              </a:rPr>
              <a:t>klorovodične</a:t>
            </a:r>
            <a:r>
              <a:rPr lang="hr-HR" sz="2400" dirty="0">
                <a:latin typeface="Comic Sans MS" panose="030F0702030302020204" pitchFamily="66" charset="0"/>
              </a:rPr>
              <a:t> kiseline, margarina</a:t>
            </a:r>
          </a:p>
        </p:txBody>
      </p:sp>
    </p:spTree>
    <p:extLst>
      <p:ext uri="{BB962C8B-B14F-4D97-AF65-F5344CB8AC3E}">
        <p14:creationId xmlns:p14="http://schemas.microsoft.com/office/powerpoint/2010/main" val="240446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56F9F7A-56F4-4973-B186-53AE0FFE3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" r="-1" b="390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1034E25-1D6A-4C1B-9062-4FDE6E06823A}"/>
              </a:ext>
            </a:extLst>
          </p:cNvPr>
          <p:cNvSpPr txBox="1"/>
          <p:nvPr/>
        </p:nvSpPr>
        <p:spPr>
          <a:xfrm>
            <a:off x="274493" y="5411705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DUŠIK   I   OSTALI   PLINOVI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74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D9B4509-A44D-4BBA-891C-5CFF406E3717}"/>
              </a:ext>
            </a:extLst>
          </p:cNvPr>
          <p:cNvSpPr txBox="1"/>
          <p:nvPr/>
        </p:nvSpPr>
        <p:spPr>
          <a:xfrm>
            <a:off x="555083" y="3236781"/>
            <a:ext cx="1006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Dušik je važan biogeni element.</a:t>
            </a:r>
          </a:p>
        </p:txBody>
      </p:sp>
      <p:sp>
        <p:nvSpPr>
          <p:cNvPr id="10" name="Oblačić za govor: pravokutnik sa zaobljenim kutovima 9">
            <a:extLst>
              <a:ext uri="{FF2B5EF4-FFF2-40B4-BE49-F238E27FC236}">
                <a16:creationId xmlns:a16="http://schemas.microsoft.com/office/drawing/2014/main" id="{43D883B1-5EAA-461D-B8FB-DE6B9F4DA81C}"/>
              </a:ext>
            </a:extLst>
          </p:cNvPr>
          <p:cNvSpPr/>
          <p:nvPr/>
        </p:nvSpPr>
        <p:spPr>
          <a:xfrm>
            <a:off x="445138" y="3057631"/>
            <a:ext cx="8383934" cy="876712"/>
          </a:xfrm>
          <a:prstGeom prst="wedgeRoundRectCallout">
            <a:avLst>
              <a:gd name="adj1" fmla="val 61348"/>
              <a:gd name="adj2" fmla="val 7517"/>
              <a:gd name="adj3" fmla="val 16667"/>
            </a:avLst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1" name="Picture 2" descr="Povezana slika">
            <a:extLst>
              <a:ext uri="{FF2B5EF4-FFF2-40B4-BE49-F238E27FC236}">
                <a16:creationId xmlns:a16="http://schemas.microsoft.com/office/drawing/2014/main" id="{1CDC0858-E7A7-49DE-BE37-03825C5FD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r="32567"/>
          <a:stretch/>
        </p:blipFill>
        <p:spPr bwMode="auto">
          <a:xfrm flipH="1">
            <a:off x="10023561" y="2970148"/>
            <a:ext cx="512020" cy="10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BC3E5F23-40C4-41D5-9E44-8D2B4C2A25A6}"/>
              </a:ext>
            </a:extLst>
          </p:cNvPr>
          <p:cNvSpPr txBox="1"/>
          <p:nvPr/>
        </p:nvSpPr>
        <p:spPr>
          <a:xfrm>
            <a:off x="445138" y="4186620"/>
            <a:ext cx="939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latin typeface="Comic Sans MS" panose="030F0702030302020204" pitchFamily="66" charset="0"/>
              </a:rPr>
              <a:t>biogeni elementi</a:t>
            </a:r>
            <a:r>
              <a:rPr lang="hr-HR" sz="2400" dirty="0">
                <a:latin typeface="Comic Sans MS" panose="030F0702030302020204" pitchFamily="66" charset="0"/>
              </a:rPr>
              <a:t>- elementi koji izgrađuju živa bića</a:t>
            </a:r>
          </a:p>
        </p:txBody>
      </p:sp>
    </p:spTree>
    <p:extLst>
      <p:ext uri="{BB962C8B-B14F-4D97-AF65-F5344CB8AC3E}">
        <p14:creationId xmlns:p14="http://schemas.microsoft.com/office/powerpoint/2010/main" val="205440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850DE83-A17F-42A7-8549-685CC3DF58D1}"/>
              </a:ext>
            </a:extLst>
          </p:cNvPr>
          <p:cNvSpPr txBox="1"/>
          <p:nvPr/>
        </p:nvSpPr>
        <p:spPr>
          <a:xfrm>
            <a:off x="461369" y="1242875"/>
            <a:ext cx="10927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dušik nema boju, okus ni miris;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gustoća mu je manja od gustoće zraka,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u vodi je slabo topiv</a:t>
            </a:r>
          </a:p>
        </p:txBody>
      </p:sp>
    </p:spTree>
    <p:extLst>
      <p:ext uri="{BB962C8B-B14F-4D97-AF65-F5344CB8AC3E}">
        <p14:creationId xmlns:p14="http://schemas.microsoft.com/office/powerpoint/2010/main" val="2504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6E31188-2BA6-46E5-9D4C-4883B4702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0" y="675187"/>
            <a:ext cx="1200150" cy="81915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69CBD85-C740-4D43-9E4A-712936A39FB5}"/>
              </a:ext>
            </a:extLst>
          </p:cNvPr>
          <p:cNvSpPr txBox="1"/>
          <p:nvPr/>
        </p:nvSpPr>
        <p:spPr>
          <a:xfrm>
            <a:off x="1579417" y="716162"/>
            <a:ext cx="8700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                      DUŠIK</a:t>
            </a:r>
          </a:p>
          <a:p>
            <a:endParaRPr lang="hr-HR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najzastupljeniji plin u zraku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biogeni element – gradi proteine i nukleinske kiseline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23E16EA-2E43-4139-B866-58FE7A387925}"/>
              </a:ext>
            </a:extLst>
          </p:cNvPr>
          <p:cNvSpPr txBox="1"/>
          <p:nvPr/>
        </p:nvSpPr>
        <p:spPr>
          <a:xfrm>
            <a:off x="1662544" y="2646129"/>
            <a:ext cx="7065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latin typeface="Comic Sans MS" panose="030F0702030302020204" pitchFamily="66" charset="0"/>
              </a:rPr>
              <a:t>svojstva:</a:t>
            </a:r>
            <a:r>
              <a:rPr lang="hr-HR" sz="2400" dirty="0">
                <a:latin typeface="Comic Sans MS" panose="030F0702030302020204" pitchFamily="66" charset="0"/>
              </a:rPr>
              <a:t> - plin bez boje, okusa i mirisa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              - slabo topljiv u vodi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              - ima manju gustoću od zraka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              - ne gori i ne podržava gorenje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              - kemijski inertan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2475D61-340D-4076-BA18-5629F5F4C4E1}"/>
              </a:ext>
            </a:extLst>
          </p:cNvPr>
          <p:cNvSpPr txBox="1"/>
          <p:nvPr/>
        </p:nvSpPr>
        <p:spPr>
          <a:xfrm>
            <a:off x="997525" y="4945428"/>
            <a:ext cx="9282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koristi se u proizvodnji umjetnih gnojiva (biljkama omogućuje normalan rast i stvaranje bjelančevina)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74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CFB1D44-6DD9-4A20-B807-FA8F213E1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30" y="745535"/>
            <a:ext cx="1194920" cy="8169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E573F22-6D6B-413B-8B8A-B2A8F8528B97}"/>
              </a:ext>
            </a:extLst>
          </p:cNvPr>
          <p:cNvSpPr txBox="1"/>
          <p:nvPr/>
        </p:nvSpPr>
        <p:spPr>
          <a:xfrm>
            <a:off x="1810326" y="1102202"/>
            <a:ext cx="8137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                PLEMENITI PLINOVI</a:t>
            </a:r>
          </a:p>
          <a:p>
            <a:endParaRPr lang="hr-HR" sz="24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elementi 18.skupine PSE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kemijski inertni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argon je treći plin po zastupljenosti u zraku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F65C179-AE60-49EB-AE28-434B116F7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81" y="4424217"/>
            <a:ext cx="3237346" cy="16186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B35DCE7-35EF-4F48-8617-0425B0D16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0" y="4154437"/>
            <a:ext cx="3237346" cy="21582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244CFC9-009E-46D2-8D07-6874B04FF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124" y="2389674"/>
            <a:ext cx="2119177" cy="17647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09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BC3DA2-3471-46CE-B3D5-57543FA7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764" y="637362"/>
            <a:ext cx="6373091" cy="585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hlinkClick r:id="rId4"/>
            <a:extLst>
              <a:ext uri="{FF2B5EF4-FFF2-40B4-BE49-F238E27FC236}">
                <a16:creationId xmlns:a16="http://schemas.microsoft.com/office/drawing/2014/main" id="{71D413CC-8431-4DC6-815E-F197536DA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113" y="3231205"/>
            <a:ext cx="695004" cy="67061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EA18C1A-702E-4D91-B1EB-06C355720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6808" y="4047145"/>
            <a:ext cx="33530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4DC7196-3726-415B-86E0-C0F794895670}"/>
              </a:ext>
            </a:extLst>
          </p:cNvPr>
          <p:cNvSpPr txBox="1"/>
          <p:nvPr/>
        </p:nvSpPr>
        <p:spPr>
          <a:xfrm>
            <a:off x="5107709" y="3972939"/>
            <a:ext cx="6490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ugljikov dioksid je plin bez boje, okusa i mirisa; gustoće veće od gustoće zraka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ne gori, ne podržava gorenje- gasi vatru 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8C6262C-B7AF-4D2A-9295-42FC1BBD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3" y="2068945"/>
            <a:ext cx="5012485" cy="4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jagram toka: Izvanstranični poveznik 1">
            <a:extLst>
              <a:ext uri="{FF2B5EF4-FFF2-40B4-BE49-F238E27FC236}">
                <a16:creationId xmlns:a16="http://schemas.microsoft.com/office/drawing/2014/main" id="{85A88380-8EF1-4A68-B606-6B219201947B}"/>
              </a:ext>
            </a:extLst>
          </p:cNvPr>
          <p:cNvSpPr/>
          <p:nvPr/>
        </p:nvSpPr>
        <p:spPr>
          <a:xfrm>
            <a:off x="10733104" y="109762"/>
            <a:ext cx="1074197" cy="1452708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009999"/>
                </a:solidFill>
              </a:rPr>
              <a:t>Dušik i ostali plinovi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79A96C5-FE2A-429B-B409-42DCBB9DD939}"/>
              </a:ext>
            </a:extLst>
          </p:cNvPr>
          <p:cNvSpPr txBox="1"/>
          <p:nvPr/>
        </p:nvSpPr>
        <p:spPr>
          <a:xfrm>
            <a:off x="273863" y="2174452"/>
            <a:ext cx="1080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Comic Sans MS" panose="030F0702030302020204" pitchFamily="66" charset="0"/>
              </a:rPr>
              <a:t>ugljikov dioksid dobro je topiv u vodi pri čemu nastaje ugljična kiselina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D78EE91-1CFD-4ED5-B474-21AD249B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99" y="3166188"/>
            <a:ext cx="3909146" cy="276399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6B6779F1-0E1A-41FD-A0DF-56E586E7334E}"/>
              </a:ext>
            </a:extLst>
          </p:cNvPr>
          <p:cNvSpPr txBox="1"/>
          <p:nvPr/>
        </p:nvSpPr>
        <p:spPr>
          <a:xfrm>
            <a:off x="4385312" y="3679336"/>
            <a:ext cx="7196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Gazirani napitci prezasićeni su ugljikovim dioksidom koji je otopljen pod visokim tlakom.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Pri otvaranju boce s takvim pićem čuje se karakterističan zvuk te se opažaju </a:t>
            </a:r>
            <a:r>
              <a:rPr lang="hr-HR" sz="2400" dirty="0" err="1">
                <a:latin typeface="Comic Sans MS" panose="030F0702030302020204" pitchFamily="66" charset="0"/>
              </a:rPr>
              <a:t>mjehući</a:t>
            </a:r>
            <a:r>
              <a:rPr lang="hr-HR" sz="2400" dirty="0">
                <a:latin typeface="Comic Sans MS" panose="030F0702030302020204" pitchFamily="66" charset="0"/>
              </a:rPr>
              <a:t> plina.</a:t>
            </a:r>
          </a:p>
        </p:txBody>
      </p:sp>
      <p:sp>
        <p:nvSpPr>
          <p:cNvPr id="13" name="Oblačić za govor: pravokutnik sa zaobljenim kutovima 12">
            <a:extLst>
              <a:ext uri="{FF2B5EF4-FFF2-40B4-BE49-F238E27FC236}">
                <a16:creationId xmlns:a16="http://schemas.microsoft.com/office/drawing/2014/main" id="{E6C2A863-C734-4C28-B1DD-C10B6AFBDEA3}"/>
              </a:ext>
            </a:extLst>
          </p:cNvPr>
          <p:cNvSpPr/>
          <p:nvPr/>
        </p:nvSpPr>
        <p:spPr>
          <a:xfrm>
            <a:off x="4219058" y="3422073"/>
            <a:ext cx="7196108" cy="2499446"/>
          </a:xfrm>
          <a:prstGeom prst="wedgeRoundRectCallout">
            <a:avLst>
              <a:gd name="adj1" fmla="val 52909"/>
              <a:gd name="adj2" fmla="val 3452"/>
              <a:gd name="adj3" fmla="val 16667"/>
            </a:avLst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4" name="Picture 2" descr="Povezana slika">
            <a:extLst>
              <a:ext uri="{FF2B5EF4-FFF2-40B4-BE49-F238E27FC236}">
                <a16:creationId xmlns:a16="http://schemas.microsoft.com/office/drawing/2014/main" id="{EF8E3CFF-B507-48E6-831F-066B33905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r="32567"/>
          <a:stretch/>
        </p:blipFill>
        <p:spPr bwMode="auto">
          <a:xfrm flipH="1">
            <a:off x="11672887" y="3953389"/>
            <a:ext cx="512020" cy="10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556</Words>
  <Application>Microsoft Office PowerPoint</Application>
  <PresentationFormat>Široki zaslon</PresentationFormat>
  <Paragraphs>97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Veronika</dc:creator>
  <cp:lastModifiedBy>Darinka Horvat</cp:lastModifiedBy>
  <cp:revision>99</cp:revision>
  <dcterms:created xsi:type="dcterms:W3CDTF">2019-03-09T21:15:41Z</dcterms:created>
  <dcterms:modified xsi:type="dcterms:W3CDTF">2020-05-23T21:00:00Z</dcterms:modified>
</cp:coreProperties>
</file>