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5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105734-25E5-47AA-A26F-47F40B28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F7833D-8CF4-4AC8-9450-B7CA4CFF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E09B35-AC00-455D-8BAF-9DA5F950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EF11-2B0A-4127-A251-8DD0D7F99D14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21C4EC-32D6-417D-8890-7CEA616A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D561C7-4B9F-47A8-99F7-94FDD865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E010-D4BE-4ACF-9DF1-F69EB0560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48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746760" y="1783800"/>
            <a:ext cx="4644360" cy="28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000" b="0" strike="noStrike" spc="-1">
                <a:solidFill>
                  <a:srgbClr val="FFFFFF"/>
                </a:solidFill>
                <a:latin typeface="Calibri Light"/>
              </a:rPr>
              <a:t>Majčin dan</a:t>
            </a:r>
            <a:endParaRPr lang="hr-HR" sz="6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746760" y="4750920"/>
            <a:ext cx="4644360" cy="11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 flipH="1">
            <a:off x="-720" y="0"/>
            <a:ext cx="6172200" cy="6857280"/>
          </a:xfrm>
          <a:custGeom>
            <a:avLst/>
            <a:gdLst/>
            <a:ahLst/>
            <a:cxnLst/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Slika 4"/>
          <p:cNvPicPr/>
          <p:nvPr/>
        </p:nvPicPr>
        <p:blipFill>
          <a:blip r:embed="rId2"/>
          <a:srcRect l="51318" r="4762"/>
          <a:stretch/>
        </p:blipFill>
        <p:spPr>
          <a:xfrm>
            <a:off x="0" y="0"/>
            <a:ext cx="602352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Dragi učenici,</a:t>
            </a:r>
            <a:br/>
            <a:br/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Majčin dan slavimo druge nedjelje u mjesecu svibnju. </a:t>
            </a:r>
            <a:endParaRPr lang="hr-HR" sz="30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Rezervirano mjesto sadržaja 7"/>
          <p:cNvPicPr/>
          <p:nvPr/>
        </p:nvPicPr>
        <p:blipFill>
          <a:blip r:embed="rId2"/>
          <a:srcRect b="1269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85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86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800" b="0" strike="noStrike" spc="-1">
                <a:solidFill>
                  <a:srgbClr val="000000"/>
                </a:solidFill>
                <a:latin typeface="Calibri Light"/>
              </a:rPr>
              <a:t>Ove godine taj dan se obilježava u nedjelju 10. svibnja. </a:t>
            </a:r>
            <a:endParaRPr lang="hr-HR" sz="3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Rezervirano mjesto sadržaja 7"/>
          <p:cNvPicPr/>
          <p:nvPr/>
        </p:nvPicPr>
        <p:blipFill>
          <a:blip r:embed="rId2"/>
          <a:srcRect t="272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94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95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1" name="Group 4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102" name="CustomShape 5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5" name="Slika 104"/>
          <p:cNvPicPr/>
          <p:nvPr/>
        </p:nvPicPr>
        <p:blipFill>
          <a:blip r:embed="rId2"/>
          <a:stretch/>
        </p:blipFill>
        <p:spPr>
          <a:xfrm>
            <a:off x="792360" y="216360"/>
            <a:ext cx="6118560" cy="4680720"/>
          </a:xfrm>
          <a:prstGeom prst="rect">
            <a:avLst/>
          </a:prstGeom>
          <a:ln>
            <a:noFill/>
          </a:ln>
        </p:spPr>
      </p:pic>
      <p:pic>
        <p:nvPicPr>
          <p:cNvPr id="106" name="Slika 105"/>
          <p:cNvPicPr/>
          <p:nvPr/>
        </p:nvPicPr>
        <p:blipFill>
          <a:blip r:embed="rId3"/>
          <a:stretch/>
        </p:blipFill>
        <p:spPr>
          <a:xfrm>
            <a:off x="6912360" y="3154320"/>
            <a:ext cx="4824720" cy="338364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7272000" y="432000"/>
            <a:ext cx="4391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latin typeface="Arial"/>
              </a:rPr>
              <a:t>Majke i bake uglavnom se darivaju cvijećem te čestitkama i malim poklonima koje su izradila njihova djeca i unuci.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BF292-AFFB-4070-A3B8-94BA03D6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Ksenija Grozdanić</a:t>
            </a:r>
            <a:br>
              <a:rPr lang="hr-HR" dirty="0">
                <a:solidFill>
                  <a:srgbClr val="FFFFFF"/>
                </a:solidFill>
              </a:rPr>
            </a:b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Moja mamica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                                                   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E907B2-A95D-4801-813B-5A4DB054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6" y="500062"/>
            <a:ext cx="7038974" cy="5857875"/>
          </a:xfrm>
        </p:spPr>
        <p:txBody>
          <a:bodyPr numCol="2" anchor="ctr">
            <a:noAutofit/>
          </a:bodyPr>
          <a:lstStyle/>
          <a:p>
            <a:pPr marL="0" indent="0">
              <a:buNone/>
            </a:pPr>
            <a:r>
              <a:rPr lang="hr-HR" sz="1600" dirty="0"/>
              <a:t>Tajne mi čuva,</a:t>
            </a:r>
          </a:p>
          <a:p>
            <a:pPr marL="0" indent="0">
              <a:buNone/>
            </a:pPr>
            <a:r>
              <a:rPr lang="hr-HR" sz="1600" dirty="0"/>
              <a:t>Kao  </a:t>
            </a:r>
            <a:r>
              <a:rPr lang="hr-HR" sz="1600" dirty="0" err="1"/>
              <a:t>škrinjica</a:t>
            </a:r>
            <a:r>
              <a:rPr lang="hr-HR" sz="1600" dirty="0"/>
              <a:t>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Puno toga zna,</a:t>
            </a:r>
          </a:p>
          <a:p>
            <a:pPr marL="0" indent="0">
              <a:buNone/>
            </a:pPr>
            <a:r>
              <a:rPr lang="hr-HR" sz="1600" dirty="0"/>
              <a:t>Kao učiteljica,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Hrabri me, tješi,</a:t>
            </a:r>
          </a:p>
          <a:p>
            <a:pPr marL="0" indent="0">
              <a:buNone/>
            </a:pPr>
            <a:r>
              <a:rPr lang="hr-HR" sz="1600" dirty="0"/>
              <a:t>Kao prijateljica,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Pazi me, liječi</a:t>
            </a:r>
          </a:p>
          <a:p>
            <a:pPr marL="0" indent="0">
              <a:buNone/>
            </a:pPr>
            <a:r>
              <a:rPr lang="hr-HR" sz="1600" dirty="0"/>
              <a:t>Kao doktorica,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Mirisna, nježna,</a:t>
            </a:r>
          </a:p>
          <a:p>
            <a:pPr marL="0" indent="0">
              <a:buNone/>
            </a:pPr>
            <a:r>
              <a:rPr lang="hr-HR" sz="1600" dirty="0"/>
              <a:t>Kao kamilica,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Izgleda lijepo,</a:t>
            </a:r>
          </a:p>
          <a:p>
            <a:pPr marL="0" indent="0">
              <a:buNone/>
            </a:pPr>
            <a:r>
              <a:rPr lang="hr-HR" sz="1600" dirty="0"/>
              <a:t>Prava ljepotica,</a:t>
            </a:r>
          </a:p>
          <a:p>
            <a:pPr marL="0" indent="0">
              <a:buNone/>
            </a:pPr>
            <a:r>
              <a:rPr lang="hr-HR" sz="1600" dirty="0"/>
              <a:t>Moja mamica,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Voli me beskrajno,</a:t>
            </a:r>
          </a:p>
          <a:p>
            <a:pPr marL="0" indent="0">
              <a:buNone/>
            </a:pPr>
            <a:r>
              <a:rPr lang="hr-HR" sz="1600" dirty="0"/>
              <a:t>Ta nježna dušica,</a:t>
            </a:r>
          </a:p>
          <a:p>
            <a:pPr marL="0" indent="0">
              <a:buNone/>
            </a:pPr>
            <a:r>
              <a:rPr lang="hr-HR" sz="1600" dirty="0"/>
              <a:t>Moja mamica.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E243ACD-5215-4A2D-B243-A220E27FF426}"/>
              </a:ext>
            </a:extLst>
          </p:cNvPr>
          <p:cNvSpPr txBox="1"/>
          <p:nvPr/>
        </p:nvSpPr>
        <p:spPr>
          <a:xfrm>
            <a:off x="310718" y="6454066"/>
            <a:ext cx="225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http://www.pjesmicezadjecu.com/majcin-dan/majka-dp4.html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C5C88D-5A2B-47DB-80DC-F9960243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34" y="0"/>
            <a:ext cx="4169664" cy="6858000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96A964F5-0FC2-44E0-83A8-F96425DCF4DF}"/>
              </a:ext>
            </a:extLst>
          </p:cNvPr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spc="-1" dirty="0">
                <a:solidFill>
                  <a:srgbClr val="FFFFFF"/>
                </a:solidFill>
                <a:latin typeface="Calibri Light"/>
              </a:rPr>
              <a:t>Ksenija Grozdanić </a:t>
            </a:r>
          </a:p>
          <a:p>
            <a:pPr>
              <a:lnSpc>
                <a:spcPct val="90000"/>
              </a:lnSpc>
            </a:pPr>
            <a:endParaRPr lang="hr-HR" sz="4400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hr-HR" sz="4400" spc="-1" dirty="0">
                <a:solidFill>
                  <a:srgbClr val="FFFFFF"/>
                </a:solidFill>
                <a:latin typeface="Calibri Light"/>
              </a:rPr>
              <a:t>Moja mamica</a:t>
            </a:r>
            <a:br>
              <a:rPr dirty="0"/>
            </a:br>
            <a:r>
              <a:rPr lang="hr-HR" sz="4400" b="0" strike="noStrike" spc="-1" dirty="0">
                <a:solidFill>
                  <a:srgbClr val="FFFFFF"/>
                </a:solidFill>
                <a:latin typeface="Calibri Light"/>
              </a:rPr>
              <a:t>                                                      </a:t>
            </a:r>
            <a:endParaRPr lang="hr-HR" sz="4400" b="0" strike="noStrike" spc="-1" dirty="0">
              <a:latin typeface="Arial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1246DAB-9BCC-4D83-A6B7-2669C90EB01E}"/>
              </a:ext>
            </a:extLst>
          </p:cNvPr>
          <p:cNvSpPr txBox="1"/>
          <p:nvPr/>
        </p:nvSpPr>
        <p:spPr>
          <a:xfrm>
            <a:off x="204281" y="6454066"/>
            <a:ext cx="243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http://www.pjesmicezadjecu.com/majcin-dan/majka-dp4.html</a:t>
            </a:r>
          </a:p>
        </p:txBody>
      </p:sp>
    </p:spTree>
    <p:extLst>
      <p:ext uri="{BB962C8B-B14F-4D97-AF65-F5344CB8AC3E}">
        <p14:creationId xmlns:p14="http://schemas.microsoft.com/office/powerpoint/2010/main" val="194418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Slika 117"/>
          <p:cNvPicPr/>
          <p:nvPr/>
        </p:nvPicPr>
        <p:blipFill>
          <a:blip r:embed="rId2"/>
          <a:stretch/>
        </p:blipFill>
        <p:spPr>
          <a:xfrm>
            <a:off x="1258200" y="1584000"/>
            <a:ext cx="4429440" cy="4429440"/>
          </a:xfrm>
          <a:prstGeom prst="rect">
            <a:avLst/>
          </a:prstGeom>
          <a:ln>
            <a:noFill/>
          </a:ln>
        </p:spPr>
      </p:pic>
      <p:pic>
        <p:nvPicPr>
          <p:cNvPr id="119" name="Slika 118"/>
          <p:cNvPicPr/>
          <p:nvPr/>
        </p:nvPicPr>
        <p:blipFill>
          <a:blip r:embed="rId3"/>
          <a:stretch/>
        </p:blipFill>
        <p:spPr>
          <a:xfrm>
            <a:off x="5688000" y="365040"/>
            <a:ext cx="4905000" cy="49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643320" y="753480"/>
            <a:ext cx="533412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i ti svoju mamu iznenaditi za Majčin dan. </a:t>
            </a:r>
            <a:br/>
            <a:br/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joj nešto nacrtati, napisati pjesmicu, pomoći u kućanskim poslovima… </a:t>
            </a:r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ili provedite dan radeći ono što ti i mama najviše volite raditi zajedno. </a:t>
            </a:r>
            <a:endParaRPr lang="hr-HR" sz="29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8429040" y="939600"/>
            <a:ext cx="602640" cy="602640"/>
          </a:xfrm>
          <a:prstGeom prst="ellipse">
            <a:avLst/>
          </a:prstGeom>
          <a:noFill/>
          <a:ln w="127080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6401520" y="-3960"/>
            <a:ext cx="2314440" cy="1550160"/>
          </a:xfrm>
          <a:custGeom>
            <a:avLst/>
            <a:gdLst/>
            <a:ahLst/>
            <a:cxnLst/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Rezervirano mjesto sadržaja 3"/>
          <p:cNvPicPr/>
          <p:nvPr/>
        </p:nvPicPr>
        <p:blipFill>
          <a:blip r:embed="rId2"/>
          <a:srcRect l="5015" r="1432" b="-4"/>
          <a:stretch/>
        </p:blipFill>
        <p:spPr>
          <a:xfrm>
            <a:off x="9546840" y="4405320"/>
            <a:ext cx="2644200" cy="2451960"/>
          </a:xfrm>
          <a:prstGeom prst="rect">
            <a:avLst/>
          </a:prstGeom>
          <a:ln>
            <a:noFill/>
          </a:ln>
        </p:spPr>
      </p:pic>
      <p:pic>
        <p:nvPicPr>
          <p:cNvPr id="125" name="Slika 5"/>
          <p:cNvPicPr/>
          <p:nvPr/>
        </p:nvPicPr>
        <p:blipFill>
          <a:blip r:embed="rId3"/>
          <a:srcRect t="22861" b="1139"/>
          <a:stretch/>
        </p:blipFill>
        <p:spPr>
          <a:xfrm>
            <a:off x="6401160" y="1790280"/>
            <a:ext cx="3240000" cy="3240000"/>
          </a:xfrm>
          <a:prstGeom prst="rect">
            <a:avLst/>
          </a:prstGeom>
          <a:ln>
            <a:noFill/>
          </a:ln>
        </p:spPr>
      </p:pic>
      <p:pic>
        <p:nvPicPr>
          <p:cNvPr id="126" name="Slika 4"/>
          <p:cNvPicPr/>
          <p:nvPr/>
        </p:nvPicPr>
        <p:blipFill>
          <a:blip r:embed="rId4"/>
          <a:srcRect l="3230" r="11888"/>
          <a:stretch/>
        </p:blipFill>
        <p:spPr>
          <a:xfrm>
            <a:off x="9490680" y="0"/>
            <a:ext cx="2700720" cy="2553120"/>
          </a:xfrm>
          <a:prstGeom prst="rect">
            <a:avLst/>
          </a:prstGeom>
          <a:ln>
            <a:noFill/>
          </a:ln>
        </p:spPr>
      </p:pic>
      <p:sp>
        <p:nvSpPr>
          <p:cNvPr id="127" name="Line 5"/>
          <p:cNvSpPr/>
          <p:nvPr/>
        </p:nvSpPr>
        <p:spPr>
          <a:xfrm>
            <a:off x="10598040" y="2804400"/>
            <a:ext cx="0" cy="1597680"/>
          </a:xfrm>
          <a:prstGeom prst="line">
            <a:avLst/>
          </a:prstGeom>
          <a:ln w="127080" cap="rnd">
            <a:solidFill>
              <a:schemeClr val="accent4">
                <a:alpha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5400000">
            <a:off x="11386080" y="3311280"/>
            <a:ext cx="1134360" cy="47736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20463600">
            <a:off x="7066800" y="5348880"/>
            <a:ext cx="1834920" cy="1849680"/>
          </a:xfrm>
          <a:custGeom>
            <a:avLst/>
            <a:gdLst/>
            <a:ahLst/>
            <a:cxnLst/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8"/>
          <p:cNvSpPr/>
          <p:nvPr/>
        </p:nvSpPr>
        <p:spPr>
          <a:xfrm>
            <a:off x="6651360" y="6106320"/>
            <a:ext cx="1803600" cy="746280"/>
          </a:xfrm>
          <a:custGeom>
            <a:avLst/>
            <a:gdLst/>
            <a:ahLst/>
            <a:cxnLst/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781200" y="6027840"/>
            <a:ext cx="51710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4447440" y="591480"/>
            <a:ext cx="6905880" cy="558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Ako se odlučiš iznenaditi mamu crtežem ili pjesmom, svakako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slikaj i pokaži svojoj učiteljici.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Uživaj sa svojom obitelji!</a:t>
            </a:r>
            <a:endParaRPr lang="hr-H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221</Words>
  <Application>Microsoft Office PowerPoint</Application>
  <PresentationFormat>Široki zaslon</PresentationFormat>
  <Paragraphs>44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Ksenija Grozdanić  Moja mamica                                                      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Majčin dan</dc:title>
  <dc:subject/>
  <dc:creator>Mirjana Peretin</dc:creator>
  <dc:description/>
  <cp:lastModifiedBy>Mirjana Peretin</cp:lastModifiedBy>
  <cp:revision>6</cp:revision>
  <dcterms:created xsi:type="dcterms:W3CDTF">2020-04-30T10:35:05Z</dcterms:created>
  <dcterms:modified xsi:type="dcterms:W3CDTF">2020-05-04T06:04:23Z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