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1" r:id="rId7"/>
    <p:sldId id="259" r:id="rId8"/>
    <p:sldId id="266" r:id="rId9"/>
    <p:sldId id="264" r:id="rId10"/>
    <p:sldId id="263" r:id="rId11"/>
    <p:sldId id="287" r:id="rId12"/>
    <p:sldId id="272" r:id="rId13"/>
    <p:sldId id="269" r:id="rId14"/>
    <p:sldId id="273" r:id="rId15"/>
    <p:sldId id="262" r:id="rId16"/>
    <p:sldId id="286" r:id="rId17"/>
    <p:sldId id="282" r:id="rId18"/>
    <p:sldId id="279" r:id="rId19"/>
    <p:sldId id="283" r:id="rId20"/>
    <p:sldId id="284" r:id="rId21"/>
    <p:sldId id="285" r:id="rId22"/>
    <p:sldId id="276" r:id="rId23"/>
    <p:sldId id="275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>
        <p:scale>
          <a:sx n="83" d="100"/>
          <a:sy n="83" d="100"/>
        </p:scale>
        <p:origin x="72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06ED74-1F97-4EC2-88BE-F17DB218C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F121991-70F7-4BEF-8918-66D170ED5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C28B25-8362-4EB6-AE1D-751F78743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A840AB-A3C4-4018-829E-C7DCD3731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C7D8CC-31F5-4771-B27A-E589F0B7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7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5DBE4F-AD64-4C53-97AE-965F5ABF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FB8F963-366B-4A83-A095-6AA371CED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F34A17-64F6-42CC-A428-9973D5D9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D3D594-5FD3-4CB9-8CFB-EAD90A21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10832A-A0CF-43DE-AD41-EA0FC463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984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1EB9B0A5-9B23-4281-B810-89E4C1D64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A336376-BF22-4F09-ACC3-990CD5B4B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27F34E-C1A8-4733-931A-C087758D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AE6A3F-B84E-4DA4-89D5-6AEC7EF9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7631A4-C038-4D2D-9E71-85C8661A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39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C76F67-9739-41F6-A6B3-5692A7B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B2FDD4-F577-44AE-A105-C44A54D68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56DA69-16E2-43E8-8638-C6566973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103EE1-4972-47E9-8D2A-D56EE3C5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AAA5F4-F5AB-4FFE-A6A7-BCB0412E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4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587402-717A-4063-823F-8E78AC02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5E68C4-7F12-4FE4-B284-7F651C60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F04248-5D7D-4908-A229-65A30CDA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E9835C-8998-4A66-8798-6D2EC293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FBA6A3-A0BC-4147-B79A-3F4F5BC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13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7F545-F836-4962-9547-EA660CBE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F463D9-6694-4A37-8B52-6394E89DA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08176E-0947-4EED-94A1-F2E37A0C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8CF6F1B-C867-4787-AE79-1F0A062C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FE6FD46-1744-4712-A1EE-AB779E11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E68AED-B9C9-40A6-9CAE-BE34445D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07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EE1E47-B8F5-4F2A-BC01-7E715F16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12CB2B-B134-46FE-B19A-79A831A3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40E05D-13AB-494E-B740-C3471CDED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906F10D-B0C3-4566-BE71-EB7A57763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190A49E-B2AA-44E2-85A9-3A58AD684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C7B0E1C-7A99-4EF6-A4E9-AD90C5EB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288C912-E110-4125-BCD6-15F6A8D8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E48991E-83E9-4FCE-A8AE-A0CB7A0E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56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F502F2-3E57-4A47-9B91-4AF5BF61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800FE68-C783-4113-80A4-30EE71C9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4F6A2B5-1F55-4E80-8A7E-792C9C0E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A9633E2-F7C3-40DD-AD78-C51C09BF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368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30F7D34-529A-40D2-9DF5-FFBBDD5B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F318174-DBBE-423F-8DAA-1A531562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F8BD496-EB8F-4665-A5E3-47BE6228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7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5F08F-C686-4940-A0C9-8D486F27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FD69D-7FCA-4FD1-B926-2298B920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21838B8-6E71-423A-A3C5-2AC2A688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DC6D7E6-D3A6-4493-B1F5-F85865DD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BD405C6-010C-4923-A265-9DC65D32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043512-1863-4EF6-9E8C-C916472C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67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63C27-7C0E-4CC3-B756-ACE7E016F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1611B7F-794C-420C-A1CF-37776A3A2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25454AB-1442-4948-A8E2-090E7294C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0047878-4824-4BEE-9F0B-CA14C975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5A851C-BF77-4D2C-A384-9E404AFD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9052CC-05DF-44A9-94D1-7D4E6571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13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3D77E80-AF15-4BFB-8435-BBE39B66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AF59DEA-9150-4A78-813E-43BF7A14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DCD35C0-6FB5-46F0-8B66-EE53B14B2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3292-01B4-4C3A-B2D8-537A91EC6781}" type="datetimeFigureOut">
              <a:rPr lang="hr-HR" smtClean="0"/>
              <a:t>10.7.2019.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C1A134-FA3A-4C97-AC95-3F88F947A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738862-EF60-420D-9740-8F08B59CF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AFFD-F3FD-4F58-8BEC-09DABD9BE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20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learningapps.org/watch?v=phtt7fw35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>
            <a:extLst>
              <a:ext uri="{FF2B5EF4-FFF2-40B4-BE49-F238E27FC236}">
                <a16:creationId xmlns:a16="http://schemas.microsoft.com/office/drawing/2014/main" id="{D42AB9B6-A0D9-4B14-9E0C-4F918AD9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819150"/>
            <a:ext cx="4762500" cy="4762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47BA4F6-017C-4598-90B9-9DC99BFDAF29}"/>
              </a:ext>
            </a:extLst>
          </p:cNvPr>
          <p:cNvSpPr txBox="1"/>
          <p:nvPr/>
        </p:nvSpPr>
        <p:spPr>
          <a:xfrm>
            <a:off x="5399526" y="963982"/>
            <a:ext cx="616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što predstavlja prikazani model.</a:t>
            </a:r>
          </a:p>
        </p:txBody>
      </p:sp>
      <p:sp>
        <p:nvSpPr>
          <p:cNvPr id="3" name="Dijagram toka: Poveznik 2">
            <a:extLst>
              <a:ext uri="{FF2B5EF4-FFF2-40B4-BE49-F238E27FC236}">
                <a16:creationId xmlns:a16="http://schemas.microsoft.com/office/drawing/2014/main" id="{B02B18A9-CDA9-41D7-A834-2E5338C5E5E1}"/>
              </a:ext>
            </a:extLst>
          </p:cNvPr>
          <p:cNvSpPr/>
          <p:nvPr/>
        </p:nvSpPr>
        <p:spPr>
          <a:xfrm>
            <a:off x="7557332" y="2133338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ijagram toka: Poveznik 3">
            <a:extLst>
              <a:ext uri="{FF2B5EF4-FFF2-40B4-BE49-F238E27FC236}">
                <a16:creationId xmlns:a16="http://schemas.microsoft.com/office/drawing/2014/main" id="{7C99E09A-147E-4D3F-AEEB-E36C40DAE5AE}"/>
              </a:ext>
            </a:extLst>
          </p:cNvPr>
          <p:cNvSpPr/>
          <p:nvPr/>
        </p:nvSpPr>
        <p:spPr>
          <a:xfrm>
            <a:off x="5973932" y="4494577"/>
            <a:ext cx="45720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ijagram toka: Poveznik 4">
            <a:extLst>
              <a:ext uri="{FF2B5EF4-FFF2-40B4-BE49-F238E27FC236}">
                <a16:creationId xmlns:a16="http://schemas.microsoft.com/office/drawing/2014/main" id="{D0FE79E3-1B28-49EB-B7BA-20C1DA92B8C1}"/>
              </a:ext>
            </a:extLst>
          </p:cNvPr>
          <p:cNvSpPr/>
          <p:nvPr/>
        </p:nvSpPr>
        <p:spPr>
          <a:xfrm>
            <a:off x="8289036" y="4494577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0685D3A-991D-46D4-801D-53CB6ADA954F}"/>
              </a:ext>
            </a:extLst>
          </p:cNvPr>
          <p:cNvSpPr txBox="1"/>
          <p:nvPr/>
        </p:nvSpPr>
        <p:spPr>
          <a:xfrm>
            <a:off x="5399526" y="1671409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Imenuj subatomske čestice simbolički prikazane kao        te objasni njihov položaj u atomu.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A6B5ADE-F9EA-4691-80BB-68576677A36B}"/>
              </a:ext>
            </a:extLst>
          </p:cNvPr>
          <p:cNvSpPr txBox="1"/>
          <p:nvPr/>
        </p:nvSpPr>
        <p:spPr>
          <a:xfrm>
            <a:off x="5550408" y="3319272"/>
            <a:ext cx="682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Kojem kemijskom elementu pripada prikazani atom? Na temelju čega to zaključuješ?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FC667E2-2F72-4886-80F6-0364E6A6BD4C}"/>
              </a:ext>
            </a:extLst>
          </p:cNvPr>
          <p:cNvSpPr txBox="1"/>
          <p:nvPr/>
        </p:nvSpPr>
        <p:spPr>
          <a:xfrm>
            <a:off x="6519672" y="4494577"/>
            <a:ext cx="353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proton                        neutron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0A11267-6B3A-41F8-99F6-495CE4049096}"/>
              </a:ext>
            </a:extLst>
          </p:cNvPr>
          <p:cNvSpPr txBox="1"/>
          <p:nvPr/>
        </p:nvSpPr>
        <p:spPr>
          <a:xfrm>
            <a:off x="1188868" y="5695125"/>
            <a:ext cx="957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Protonski broj atoma litija je 5. Pretpostavi što to znači.</a:t>
            </a:r>
          </a:p>
        </p:txBody>
      </p:sp>
    </p:spTree>
    <p:extLst>
      <p:ext uri="{BB962C8B-B14F-4D97-AF65-F5344CB8AC3E}">
        <p14:creationId xmlns:p14="http://schemas.microsoft.com/office/powerpoint/2010/main" val="30926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A7D97ED-265C-40C8-BDB8-16E53E76F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52" y="1066008"/>
            <a:ext cx="2326967" cy="1869677"/>
          </a:xfrm>
          <a:prstGeom prst="rect">
            <a:avLst/>
          </a:prstGeom>
        </p:spPr>
      </p:pic>
      <p:sp>
        <p:nvSpPr>
          <p:cNvPr id="4" name="Zaobljeni pravokutnik 12">
            <a:extLst>
              <a:ext uri="{FF2B5EF4-FFF2-40B4-BE49-F238E27FC236}">
                <a16:creationId xmlns:a16="http://schemas.microsoft.com/office/drawing/2014/main" id="{07F6B49A-2F6A-4B9E-8726-7C2370746732}"/>
              </a:ext>
            </a:extLst>
          </p:cNvPr>
          <p:cNvSpPr/>
          <p:nvPr/>
        </p:nvSpPr>
        <p:spPr>
          <a:xfrm>
            <a:off x="1598442" y="3889715"/>
            <a:ext cx="9134662" cy="17811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25B3CFB-73DB-4FBD-8E1E-CD20C49E4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5E5"/>
              </a:clrFrom>
              <a:clrTo>
                <a:srgbClr val="FEF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7336" b="7910"/>
          <a:stretch/>
        </p:blipFill>
        <p:spPr bwMode="auto">
          <a:xfrm>
            <a:off x="2073902" y="4364807"/>
            <a:ext cx="978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BFB120E-32CE-45AE-85DC-B43B757BC3E2}"/>
              </a:ext>
            </a:extLst>
          </p:cNvPr>
          <p:cNvSpPr txBox="1"/>
          <p:nvPr/>
        </p:nvSpPr>
        <p:spPr>
          <a:xfrm>
            <a:off x="2675162" y="4485285"/>
            <a:ext cx="698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RB- ZADATCI,  str. 53., zadatak 4.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</a:t>
            </a:r>
          </a:p>
        </p:txBody>
      </p:sp>
      <p:sp>
        <p:nvSpPr>
          <p:cNvPr id="7" name="Dijagram toka: Izvanstranični poveznik 6">
            <a:extLst>
              <a:ext uri="{FF2B5EF4-FFF2-40B4-BE49-F238E27FC236}">
                <a16:creationId xmlns:a16="http://schemas.microsoft.com/office/drawing/2014/main" id="{95569AE3-6E74-44BB-8F2F-237E034A219A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  <p:sp>
        <p:nvSpPr>
          <p:cNvPr id="8" name="Obični oblačić 4">
            <a:extLst>
              <a:ext uri="{FF2B5EF4-FFF2-40B4-BE49-F238E27FC236}">
                <a16:creationId xmlns:a16="http://schemas.microsoft.com/office/drawing/2014/main" id="{D5B9A752-6A4B-466D-A529-BE04E9D79B30}"/>
              </a:ext>
            </a:extLst>
          </p:cNvPr>
          <p:cNvSpPr/>
          <p:nvPr/>
        </p:nvSpPr>
        <p:spPr>
          <a:xfrm>
            <a:off x="1192924" y="1546443"/>
            <a:ext cx="2345804" cy="1040054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</p:spTree>
    <p:extLst>
      <p:ext uri="{BB962C8B-B14F-4D97-AF65-F5344CB8AC3E}">
        <p14:creationId xmlns:p14="http://schemas.microsoft.com/office/powerpoint/2010/main" val="56654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jagram toka: Izvanstranični poveznik 6">
            <a:extLst>
              <a:ext uri="{FF2B5EF4-FFF2-40B4-BE49-F238E27FC236}">
                <a16:creationId xmlns:a16="http://schemas.microsoft.com/office/drawing/2014/main" id="{95569AE3-6E74-44BB-8F2F-237E034A219A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6643BE9-1719-43D4-89CE-06F1FF19C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42" y="1031325"/>
            <a:ext cx="4720423" cy="2740891"/>
          </a:xfrm>
          <a:prstGeom prst="rect">
            <a:avLst/>
          </a:prstGeom>
        </p:spPr>
      </p:pic>
      <p:pic>
        <p:nvPicPr>
          <p:cNvPr id="9" name="Slika 8">
            <a:hlinkClick r:id="rId4"/>
            <a:extLst>
              <a:ext uri="{FF2B5EF4-FFF2-40B4-BE49-F238E27FC236}">
                <a16:creationId xmlns:a16="http://schemas.microsoft.com/office/drawing/2014/main" id="{9BA305BA-44EB-4D4E-85DD-B3E9FAA5C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415" y="5146905"/>
            <a:ext cx="971051" cy="948779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900DF02-A1BA-471C-A432-86BC89014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0121" y="5832038"/>
            <a:ext cx="591363" cy="566977"/>
          </a:xfrm>
          <a:prstGeom prst="rect">
            <a:avLst/>
          </a:prstGeom>
        </p:spPr>
      </p:pic>
      <p:sp>
        <p:nvSpPr>
          <p:cNvPr id="11" name="Zaobljeni pravokutnik 12">
            <a:extLst>
              <a:ext uri="{FF2B5EF4-FFF2-40B4-BE49-F238E27FC236}">
                <a16:creationId xmlns:a16="http://schemas.microsoft.com/office/drawing/2014/main" id="{930B3B9C-5E3F-4ADB-9188-200CB05ADD60}"/>
              </a:ext>
            </a:extLst>
          </p:cNvPr>
          <p:cNvSpPr/>
          <p:nvPr/>
        </p:nvSpPr>
        <p:spPr>
          <a:xfrm>
            <a:off x="1420889" y="3900397"/>
            <a:ext cx="9134662" cy="9487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CF4D113-9404-4547-826C-603B0DDC22D3}"/>
              </a:ext>
            </a:extLst>
          </p:cNvPr>
          <p:cNvSpPr txBox="1"/>
          <p:nvPr/>
        </p:nvSpPr>
        <p:spPr>
          <a:xfrm>
            <a:off x="3678796" y="4259330"/>
            <a:ext cx="501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Aktivnost: Znanjem do cilja!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8B0DF04E-4A94-4750-98C7-491E2CB7B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0303" y="5069594"/>
            <a:ext cx="1045759" cy="11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81C9C3B-9C17-40AA-B576-E3269712B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96" y="1039773"/>
            <a:ext cx="2326967" cy="1869677"/>
          </a:xfrm>
          <a:prstGeom prst="rect">
            <a:avLst/>
          </a:prstGeom>
        </p:spPr>
      </p:pic>
      <p:sp>
        <p:nvSpPr>
          <p:cNvPr id="4" name="Zaobljeni pravokutnik 12">
            <a:extLst>
              <a:ext uri="{FF2B5EF4-FFF2-40B4-BE49-F238E27FC236}">
                <a16:creationId xmlns:a16="http://schemas.microsoft.com/office/drawing/2014/main" id="{2E76D837-EC99-4101-B8A9-73463214ED46}"/>
              </a:ext>
            </a:extLst>
          </p:cNvPr>
          <p:cNvSpPr/>
          <p:nvPr/>
        </p:nvSpPr>
        <p:spPr>
          <a:xfrm>
            <a:off x="1598442" y="3889715"/>
            <a:ext cx="9134662" cy="17811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197CDE-576B-45CD-876B-042452224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5E5"/>
              </a:clrFrom>
              <a:clrTo>
                <a:srgbClr val="FEF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7336" b="7910"/>
          <a:stretch/>
        </p:blipFill>
        <p:spPr bwMode="auto">
          <a:xfrm>
            <a:off x="2073902" y="4364807"/>
            <a:ext cx="978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C6908D9-948A-45CA-8BB1-5B13A05EBB08}"/>
              </a:ext>
            </a:extLst>
          </p:cNvPr>
          <p:cNvSpPr txBox="1"/>
          <p:nvPr/>
        </p:nvSpPr>
        <p:spPr>
          <a:xfrm>
            <a:off x="3730638" y="3731905"/>
            <a:ext cx="6323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Radni listić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2CC04CC-05F4-4FF5-9C6C-B2E8FDC8E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42" y="722798"/>
            <a:ext cx="3290440" cy="591097"/>
          </a:xfrm>
          <a:prstGeom prst="rect">
            <a:avLst/>
          </a:prstGeom>
        </p:spPr>
      </p:pic>
      <p:sp>
        <p:nvSpPr>
          <p:cNvPr id="9" name="Dijagram toka: Izvanstranični poveznik 8">
            <a:extLst>
              <a:ext uri="{FF2B5EF4-FFF2-40B4-BE49-F238E27FC236}">
                <a16:creationId xmlns:a16="http://schemas.microsoft.com/office/drawing/2014/main" id="{EEC2BEC1-C472-4B70-8870-7CAB6F68F8BF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47552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EB7DDF0-E694-4882-9E76-912248E72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8" y="702950"/>
            <a:ext cx="9895882" cy="539030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E32E526-456E-4F84-B8FF-8EF07A4450C4}"/>
              </a:ext>
            </a:extLst>
          </p:cNvPr>
          <p:cNvSpPr txBox="1"/>
          <p:nvPr/>
        </p:nvSpPr>
        <p:spPr>
          <a:xfrm>
            <a:off x="2276856" y="1313895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atomski                                             Z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A03D796-E9EF-4C40-8C73-9BE700792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84" y="1683227"/>
            <a:ext cx="2230564" cy="44611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980A893-6B37-412B-B7AA-08C4F2ABB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727" y="2200338"/>
            <a:ext cx="2253615" cy="46316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E67D7C3F-80E0-4A66-82E6-09A045C39F71}"/>
              </a:ext>
            </a:extLst>
          </p:cNvPr>
          <p:cNvSpPr txBox="1"/>
          <p:nvPr/>
        </p:nvSpPr>
        <p:spPr>
          <a:xfrm>
            <a:off x="4251786" y="1831006"/>
            <a:ext cx="474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nukleonski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007A6E0-D62C-43C2-80BE-1C8E17106386}"/>
              </a:ext>
            </a:extLst>
          </p:cNvPr>
          <p:cNvSpPr txBox="1"/>
          <p:nvPr/>
        </p:nvSpPr>
        <p:spPr>
          <a:xfrm>
            <a:off x="2395727" y="4319130"/>
            <a:ext cx="73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  kalcij             20                 20                 21                  20         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DAD418C8-5D8D-46E3-A850-F56530509D80}"/>
              </a:ext>
            </a:extLst>
          </p:cNvPr>
          <p:cNvSpPr txBox="1"/>
          <p:nvPr/>
        </p:nvSpPr>
        <p:spPr>
          <a:xfrm>
            <a:off x="1403220" y="4597630"/>
            <a:ext cx="934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O                                     8                    8                                        8               15         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CABD2FD-FDA9-4238-B355-2A7F8E78C654}"/>
              </a:ext>
            </a:extLst>
          </p:cNvPr>
          <p:cNvSpPr txBox="1"/>
          <p:nvPr/>
        </p:nvSpPr>
        <p:spPr>
          <a:xfrm>
            <a:off x="1354450" y="4896273"/>
            <a:ext cx="982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C                   ugljik                                6                                         6                14        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2FC8B37-5C11-4128-BB09-E26CBC6FF498}"/>
              </a:ext>
            </a:extLst>
          </p:cNvPr>
          <p:cNvSpPr txBox="1"/>
          <p:nvPr/>
        </p:nvSpPr>
        <p:spPr>
          <a:xfrm>
            <a:off x="1354450" y="5174773"/>
            <a:ext cx="73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H                  vodik            1                    1                    0                        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C6F44A5-63B6-4157-89DB-958D916DC17C}"/>
              </a:ext>
            </a:extLst>
          </p:cNvPr>
          <p:cNvSpPr txBox="1"/>
          <p:nvPr/>
        </p:nvSpPr>
        <p:spPr>
          <a:xfrm>
            <a:off x="1252728" y="5445757"/>
            <a:ext cx="949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Al                aluminij           13                                                       13                 23         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96F7A26-912C-4BC2-AD85-BD1D36242575}"/>
              </a:ext>
            </a:extLst>
          </p:cNvPr>
          <p:cNvSpPr txBox="1"/>
          <p:nvPr/>
        </p:nvSpPr>
        <p:spPr>
          <a:xfrm>
            <a:off x="2599558" y="5716741"/>
            <a:ext cx="756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brom             35                  35                  35               35         </a:t>
            </a:r>
          </a:p>
        </p:txBody>
      </p:sp>
      <p:sp>
        <p:nvSpPr>
          <p:cNvPr id="18" name="Dijagram toka: Izvanstranični poveznik 17">
            <a:extLst>
              <a:ext uri="{FF2B5EF4-FFF2-40B4-BE49-F238E27FC236}">
                <a16:creationId xmlns:a16="http://schemas.microsoft.com/office/drawing/2014/main" id="{81068026-DEE7-4A7C-BA5F-5918B57553D3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7801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6794F1-C1A3-48B3-81A6-A83755D3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08" y="567391"/>
            <a:ext cx="7990759" cy="599643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F73FCD5-AABB-46AC-9512-FF04BA9F77C0}"/>
              </a:ext>
            </a:extLst>
          </p:cNvPr>
          <p:cNvSpPr txBox="1"/>
          <p:nvPr/>
        </p:nvSpPr>
        <p:spPr>
          <a:xfrm>
            <a:off x="1700784" y="1399032"/>
            <a:ext cx="609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N(p ) =30                N(e  ) = 30                  N(n  ) = 32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8E23DC3-9F39-47E9-9003-B5DE88BB3B76}"/>
              </a:ext>
            </a:extLst>
          </p:cNvPr>
          <p:cNvSpPr txBox="1"/>
          <p:nvPr/>
        </p:nvSpPr>
        <p:spPr>
          <a:xfrm>
            <a:off x="2057400" y="1326611"/>
            <a:ext cx="609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+                                       -                                           0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060B181-BAE2-4781-A399-B90982A3891D}"/>
              </a:ext>
            </a:extLst>
          </p:cNvPr>
          <p:cNvSpPr txBox="1"/>
          <p:nvPr/>
        </p:nvSpPr>
        <p:spPr>
          <a:xfrm>
            <a:off x="1700784" y="2252742"/>
            <a:ext cx="50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Riječ je o atomu cinka.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47711FE-53D2-40D6-AB0A-A511F5A8F462}"/>
              </a:ext>
            </a:extLst>
          </p:cNvPr>
          <p:cNvSpPr txBox="1"/>
          <p:nvPr/>
        </p:nvSpPr>
        <p:spPr>
          <a:xfrm>
            <a:off x="2980944" y="3039404"/>
            <a:ext cx="570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2K                                  8Cu                             Hg</a:t>
            </a:r>
          </a:p>
          <a:p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5H                                    4S                            3Cl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DA9960C-E989-4F2E-BA59-E27D8CEFB3D7}"/>
              </a:ext>
            </a:extLst>
          </p:cNvPr>
          <p:cNvSpPr txBox="1"/>
          <p:nvPr/>
        </p:nvSpPr>
        <p:spPr>
          <a:xfrm>
            <a:off x="5150898" y="4426040"/>
            <a:ext cx="50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klora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14E02E7-0D98-4590-9D02-A49972E72926}"/>
              </a:ext>
            </a:extLst>
          </p:cNvPr>
          <p:cNvSpPr txBox="1"/>
          <p:nvPr/>
        </p:nvSpPr>
        <p:spPr>
          <a:xfrm>
            <a:off x="2167128" y="5274302"/>
            <a:ext cx="73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Z = 17                A=35         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92DABBE-6772-475E-8F43-7E9FCC594E97}"/>
              </a:ext>
            </a:extLst>
          </p:cNvPr>
          <p:cNvSpPr txBox="1"/>
          <p:nvPr/>
        </p:nvSpPr>
        <p:spPr>
          <a:xfrm>
            <a:off x="6293131" y="5791362"/>
            <a:ext cx="23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260</a:t>
            </a:r>
          </a:p>
        </p:txBody>
      </p:sp>
      <p:sp>
        <p:nvSpPr>
          <p:cNvPr id="13" name="Dijagram toka: Izvanstranični poveznik 12">
            <a:extLst>
              <a:ext uri="{FF2B5EF4-FFF2-40B4-BE49-F238E27FC236}">
                <a16:creationId xmlns:a16="http://schemas.microsoft.com/office/drawing/2014/main" id="{738495EF-498E-4260-B29B-EA3F7E6FB5FD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5094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12">
            <a:extLst>
              <a:ext uri="{FF2B5EF4-FFF2-40B4-BE49-F238E27FC236}">
                <a16:creationId xmlns:a16="http://schemas.microsoft.com/office/drawing/2014/main" id="{0015474C-7E99-49BC-9B59-F166ED64BAEC}"/>
              </a:ext>
            </a:extLst>
          </p:cNvPr>
          <p:cNvSpPr/>
          <p:nvPr/>
        </p:nvSpPr>
        <p:spPr>
          <a:xfrm>
            <a:off x="1440575" y="3327385"/>
            <a:ext cx="9790274" cy="1653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F864594-C2E4-4438-9344-8DE9A454F9B2}"/>
              </a:ext>
            </a:extLst>
          </p:cNvPr>
          <p:cNvSpPr txBox="1"/>
          <p:nvPr/>
        </p:nvSpPr>
        <p:spPr>
          <a:xfrm>
            <a:off x="1440575" y="3583034"/>
            <a:ext cx="9542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   Vježba: Kako izraditi model atoma?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    RB-POKUSI, str.40.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94CD94F-1448-4F55-A983-2EEB8482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972" y="847575"/>
            <a:ext cx="2372326" cy="1856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Obični oblačić 14">
            <a:extLst>
              <a:ext uri="{FF2B5EF4-FFF2-40B4-BE49-F238E27FC236}">
                <a16:creationId xmlns:a16="http://schemas.microsoft.com/office/drawing/2014/main" id="{9D9D715D-E87E-4D93-A535-0BA9670A8837}"/>
              </a:ext>
            </a:extLst>
          </p:cNvPr>
          <p:cNvSpPr/>
          <p:nvPr/>
        </p:nvSpPr>
        <p:spPr>
          <a:xfrm>
            <a:off x="1131665" y="1433757"/>
            <a:ext cx="2182091" cy="1236518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Istraži malo,</a:t>
            </a:r>
          </a:p>
          <a:p>
            <a:pPr algn="ctr"/>
            <a:r>
              <a:rPr lang="hr-HR" dirty="0"/>
              <a:t>saznaj puno</a:t>
            </a:r>
          </a:p>
        </p:txBody>
      </p:sp>
      <p:sp>
        <p:nvSpPr>
          <p:cNvPr id="9" name="Dijagram toka: Izvanstranični poveznik 8">
            <a:extLst>
              <a:ext uri="{FF2B5EF4-FFF2-40B4-BE49-F238E27FC236}">
                <a16:creationId xmlns:a16="http://schemas.microsoft.com/office/drawing/2014/main" id="{0E8BACD2-3924-4804-9EDF-A9BEAD90B636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219323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87885203-810A-4FF2-97FB-A8E0555507B8}"/>
              </a:ext>
            </a:extLst>
          </p:cNvPr>
          <p:cNvSpPr/>
          <p:nvPr/>
        </p:nvSpPr>
        <p:spPr>
          <a:xfrm>
            <a:off x="10999434" y="92006"/>
            <a:ext cx="1109708" cy="1221889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i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maseni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7E4D5370-3235-439E-95B4-662B2FAA7A8B}"/>
              </a:ext>
            </a:extLst>
          </p:cNvPr>
          <p:cNvSpPr/>
          <p:nvPr/>
        </p:nvSpPr>
        <p:spPr>
          <a:xfrm>
            <a:off x="223505" y="672628"/>
            <a:ext cx="9327472" cy="777997"/>
          </a:xfrm>
          <a:prstGeom prst="wedgeRoundRectCallout">
            <a:avLst>
              <a:gd name="adj1" fmla="val 57129"/>
              <a:gd name="adj2" fmla="val -968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id="{4492DE9C-956F-452E-A205-D1682079A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364860" y="59156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7FBCB2D-FC57-4D28-8C08-50DCF9C8834C}"/>
              </a:ext>
            </a:extLst>
          </p:cNvPr>
          <p:cNvSpPr txBox="1"/>
          <p:nvPr/>
        </p:nvSpPr>
        <p:spPr>
          <a:xfrm>
            <a:off x="359270" y="757878"/>
            <a:ext cx="102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atomi kemijskog elementa mogu imati različit broj neutrona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35F5FC3-6822-43EF-B30C-D61FB958CE88}"/>
              </a:ext>
            </a:extLst>
          </p:cNvPr>
          <p:cNvSpPr txBox="1"/>
          <p:nvPr/>
        </p:nvSpPr>
        <p:spPr>
          <a:xfrm>
            <a:off x="359270" y="757878"/>
            <a:ext cx="102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Imaju li svi atomi nekog kemijskog elementa isti </a:t>
            </a:r>
            <a:r>
              <a:rPr lang="hr-HR" sz="2400" dirty="0" err="1">
                <a:latin typeface="Comic Sans MS" panose="030F0702030302020204" pitchFamily="66" charset="0"/>
              </a:rPr>
              <a:t>maseni</a:t>
            </a:r>
            <a:r>
              <a:rPr lang="hr-HR" sz="2400" dirty="0">
                <a:latin typeface="Comic Sans MS" panose="030F0702030302020204" pitchFamily="66" charset="0"/>
              </a:rPr>
              <a:t> broj?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BFE3F8E-A390-44CE-BBFB-5F4D02D8E09F}"/>
              </a:ext>
            </a:extLst>
          </p:cNvPr>
          <p:cNvSpPr txBox="1"/>
          <p:nvPr/>
        </p:nvSpPr>
        <p:spPr>
          <a:xfrm>
            <a:off x="82858" y="771301"/>
            <a:ext cx="11691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IZOTOPI-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atomi istog kemijskog elementa s različitim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masenim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brojem 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1A59283-7701-412E-A5CF-C5193D90B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5" y="1327318"/>
            <a:ext cx="10863348" cy="49439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F269C87-E7C1-4E39-BC7A-4284CAF2B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5176" y="5582691"/>
            <a:ext cx="838200" cy="9144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5E9E813-12DB-4DE5-88D6-02CC55587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4498" y="5625554"/>
            <a:ext cx="781050" cy="82867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3001A9A-1F13-4047-AB2E-D82DACEB83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159" y="5630771"/>
            <a:ext cx="647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/>
      <p:bldP spid="5" grpId="1"/>
      <p:bldP spid="9" grpId="0"/>
      <p:bldP spid="9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Korisnik\Desktop\Veronika-materijali\slikovni materijal\smanjene slike\znakić za uč zapis.jpg">
            <a:extLst>
              <a:ext uri="{FF2B5EF4-FFF2-40B4-BE49-F238E27FC236}">
                <a16:creationId xmlns:a16="http://schemas.microsoft.com/office/drawing/2014/main" id="{A6938010-1CB1-421E-B8C5-7D0537F3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352" y="582848"/>
            <a:ext cx="1057275" cy="742950"/>
          </a:xfrm>
          <a:prstGeom prst="rect">
            <a:avLst/>
          </a:prstGeom>
          <a:noFill/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47F1754-9D17-4F3B-AC75-B41D57BC4D3E}"/>
              </a:ext>
            </a:extLst>
          </p:cNvPr>
          <p:cNvSpPr txBox="1"/>
          <p:nvPr/>
        </p:nvSpPr>
        <p:spPr>
          <a:xfrm>
            <a:off x="538579" y="1594675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IZOTOPI</a:t>
            </a:r>
            <a:r>
              <a:rPr lang="hr-HR" sz="2400" dirty="0">
                <a:latin typeface="Comic Sans MS" panose="030F0702030302020204" pitchFamily="66" charset="0"/>
              </a:rPr>
              <a:t>- atomi istog kemijskog elementa s različitim </a:t>
            </a:r>
            <a:r>
              <a:rPr lang="hr-HR" sz="2400" dirty="0" err="1">
                <a:latin typeface="Comic Sans MS" panose="030F0702030302020204" pitchFamily="66" charset="0"/>
              </a:rPr>
              <a:t>masenim</a:t>
            </a:r>
            <a:r>
              <a:rPr lang="hr-HR" sz="2400" dirty="0">
                <a:latin typeface="Comic Sans MS" panose="030F0702030302020204" pitchFamily="66" charset="0"/>
              </a:rPr>
              <a:t> brojem odnosno brojem neutrona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7F6540A-B39A-4873-AF0A-A52A5739804A}"/>
              </a:ext>
            </a:extLst>
          </p:cNvPr>
          <p:cNvSpPr txBox="1"/>
          <p:nvPr/>
        </p:nvSpPr>
        <p:spPr>
          <a:xfrm>
            <a:off x="538579" y="2694549"/>
            <a:ext cx="9374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označavanje izotopa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3FD819B-D16F-4146-A851-6446352A2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355" y="3342291"/>
            <a:ext cx="8165289" cy="1853214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4D182B3B-02BF-4657-8D1F-034F71052FF4}"/>
              </a:ext>
            </a:extLst>
          </p:cNvPr>
          <p:cNvSpPr txBox="1"/>
          <p:nvPr/>
        </p:nvSpPr>
        <p:spPr>
          <a:xfrm>
            <a:off x="952495" y="5442012"/>
            <a:ext cx="739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izotopi vodika:    H       </a:t>
            </a:r>
            <a:r>
              <a:rPr lang="hr-HR" sz="2400" dirty="0" err="1">
                <a:latin typeface="Comic Sans MS" panose="030F0702030302020204" pitchFamily="66" charset="0"/>
              </a:rPr>
              <a:t>H</a:t>
            </a:r>
            <a:r>
              <a:rPr lang="hr-HR" sz="2400" dirty="0">
                <a:latin typeface="Comic Sans MS" panose="030F0702030302020204" pitchFamily="66" charset="0"/>
              </a:rPr>
              <a:t>       </a:t>
            </a:r>
            <a:r>
              <a:rPr lang="hr-HR" sz="2400" dirty="0" err="1">
                <a:latin typeface="Comic Sans MS" panose="030F0702030302020204" pitchFamily="66" charset="0"/>
              </a:rPr>
              <a:t>H</a:t>
            </a:r>
            <a:r>
              <a:rPr lang="hr-H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1E10EA5-1727-475D-B3E0-2779F93A734E}"/>
              </a:ext>
            </a:extLst>
          </p:cNvPr>
          <p:cNvSpPr txBox="1"/>
          <p:nvPr/>
        </p:nvSpPr>
        <p:spPr>
          <a:xfrm>
            <a:off x="3613211" y="5263325"/>
            <a:ext cx="427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1         2         3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19A1B23-934F-49B5-B5BE-1ED5A07233EA}"/>
              </a:ext>
            </a:extLst>
          </p:cNvPr>
          <p:cNvSpPr txBox="1"/>
          <p:nvPr/>
        </p:nvSpPr>
        <p:spPr>
          <a:xfrm>
            <a:off x="3613210" y="5618493"/>
            <a:ext cx="4279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1         1          1</a:t>
            </a:r>
          </a:p>
        </p:txBody>
      </p:sp>
      <p:sp>
        <p:nvSpPr>
          <p:cNvPr id="12" name="Dijagram toka: Izvanstranični poveznik 11">
            <a:extLst>
              <a:ext uri="{FF2B5EF4-FFF2-40B4-BE49-F238E27FC236}">
                <a16:creationId xmlns:a16="http://schemas.microsoft.com/office/drawing/2014/main" id="{4909A062-462F-4672-BD1A-24259B668D08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4090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C3BAA45-F37D-429F-923B-BB004D005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1473693"/>
            <a:ext cx="11755889" cy="470131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93484B4-0900-41F6-A4AC-F3DD19C6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104" y="611117"/>
            <a:ext cx="1331131" cy="1072591"/>
          </a:xfrm>
          <a:prstGeom prst="rect">
            <a:avLst/>
          </a:prstGeom>
        </p:spPr>
      </p:pic>
      <p:sp>
        <p:nvSpPr>
          <p:cNvPr id="9" name="Zaobljeni pravokutnik 12">
            <a:extLst>
              <a:ext uri="{FF2B5EF4-FFF2-40B4-BE49-F238E27FC236}">
                <a16:creationId xmlns:a16="http://schemas.microsoft.com/office/drawing/2014/main" id="{DC9E652E-52C2-4079-8483-5B62CD222D79}"/>
              </a:ext>
            </a:extLst>
          </p:cNvPr>
          <p:cNvSpPr/>
          <p:nvPr/>
        </p:nvSpPr>
        <p:spPr>
          <a:xfrm>
            <a:off x="4555945" y="853860"/>
            <a:ext cx="3309011" cy="7552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DC501BE-6B19-41C3-AA9F-82A2D45A1592}"/>
              </a:ext>
            </a:extLst>
          </p:cNvPr>
          <p:cNvSpPr txBox="1"/>
          <p:nvPr/>
        </p:nvSpPr>
        <p:spPr>
          <a:xfrm>
            <a:off x="5093655" y="978861"/>
            <a:ext cx="3777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Popuni tablicu.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C793C231-4765-424D-BD2F-37D9A2C80A78}"/>
              </a:ext>
            </a:extLst>
          </p:cNvPr>
          <p:cNvSpPr/>
          <p:nvPr/>
        </p:nvSpPr>
        <p:spPr>
          <a:xfrm>
            <a:off x="4635850" y="2608023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C9C1FF4D-A1F5-45C9-9B3F-49C0338FDEAA}"/>
              </a:ext>
            </a:extLst>
          </p:cNvPr>
          <p:cNvSpPr/>
          <p:nvPr/>
        </p:nvSpPr>
        <p:spPr>
          <a:xfrm>
            <a:off x="3133034" y="3166823"/>
            <a:ext cx="772041" cy="40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02064672-703B-4BB0-8F57-7F86A11F71D8}"/>
              </a:ext>
            </a:extLst>
          </p:cNvPr>
          <p:cNvSpPr/>
          <p:nvPr/>
        </p:nvSpPr>
        <p:spPr>
          <a:xfrm>
            <a:off x="9138578" y="2538750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EA9D028E-BFB4-4315-8FAD-173AEC99C5A7}"/>
              </a:ext>
            </a:extLst>
          </p:cNvPr>
          <p:cNvSpPr/>
          <p:nvPr/>
        </p:nvSpPr>
        <p:spPr>
          <a:xfrm>
            <a:off x="10613413" y="256679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8908BD1E-50E2-438C-B0EE-B653F877A92D}"/>
              </a:ext>
            </a:extLst>
          </p:cNvPr>
          <p:cNvSpPr/>
          <p:nvPr/>
        </p:nvSpPr>
        <p:spPr>
          <a:xfrm>
            <a:off x="7610716" y="3166823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A9030D91-2787-4BD7-AF68-1888E5B9C9F7}"/>
              </a:ext>
            </a:extLst>
          </p:cNvPr>
          <p:cNvSpPr/>
          <p:nvPr/>
        </p:nvSpPr>
        <p:spPr>
          <a:xfrm>
            <a:off x="10745839" y="3193095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F598F382-8476-4DD6-B61F-826770D1F500}"/>
              </a:ext>
            </a:extLst>
          </p:cNvPr>
          <p:cNvSpPr/>
          <p:nvPr/>
        </p:nvSpPr>
        <p:spPr>
          <a:xfrm>
            <a:off x="4703215" y="4262477"/>
            <a:ext cx="772041" cy="40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: zaobljeni kutovi 17">
            <a:extLst>
              <a:ext uri="{FF2B5EF4-FFF2-40B4-BE49-F238E27FC236}">
                <a16:creationId xmlns:a16="http://schemas.microsoft.com/office/drawing/2014/main" id="{1F108895-96D9-4EC2-8479-EE007D9AA930}"/>
              </a:ext>
            </a:extLst>
          </p:cNvPr>
          <p:cNvSpPr/>
          <p:nvPr/>
        </p:nvSpPr>
        <p:spPr>
          <a:xfrm>
            <a:off x="6210453" y="4320187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: zaobljeni kutovi 18">
            <a:extLst>
              <a:ext uri="{FF2B5EF4-FFF2-40B4-BE49-F238E27FC236}">
                <a16:creationId xmlns:a16="http://schemas.microsoft.com/office/drawing/2014/main" id="{7A64CE14-A603-4274-9C10-D30D112E15A7}"/>
              </a:ext>
            </a:extLst>
          </p:cNvPr>
          <p:cNvSpPr/>
          <p:nvPr/>
        </p:nvSpPr>
        <p:spPr>
          <a:xfrm>
            <a:off x="7667600" y="4320187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: zaobljeni kutovi 19">
            <a:extLst>
              <a:ext uri="{FF2B5EF4-FFF2-40B4-BE49-F238E27FC236}">
                <a16:creationId xmlns:a16="http://schemas.microsoft.com/office/drawing/2014/main" id="{1E47C0B2-72A0-42CA-A259-7568FBAC9835}"/>
              </a:ext>
            </a:extLst>
          </p:cNvPr>
          <p:cNvSpPr/>
          <p:nvPr/>
        </p:nvSpPr>
        <p:spPr>
          <a:xfrm>
            <a:off x="10745838" y="4320519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: zaobljeni kutovi 20">
            <a:extLst>
              <a:ext uri="{FF2B5EF4-FFF2-40B4-BE49-F238E27FC236}">
                <a16:creationId xmlns:a16="http://schemas.microsoft.com/office/drawing/2014/main" id="{60EF94CC-DC5A-4B59-A9C5-3C50DCE058FE}"/>
              </a:ext>
            </a:extLst>
          </p:cNvPr>
          <p:cNvSpPr/>
          <p:nvPr/>
        </p:nvSpPr>
        <p:spPr>
          <a:xfrm>
            <a:off x="4679736" y="3783694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: zaobljeni kutovi 21">
            <a:extLst>
              <a:ext uri="{FF2B5EF4-FFF2-40B4-BE49-F238E27FC236}">
                <a16:creationId xmlns:a16="http://schemas.microsoft.com/office/drawing/2014/main" id="{E49C2E24-7E52-418B-8398-D84062100F5F}"/>
              </a:ext>
            </a:extLst>
          </p:cNvPr>
          <p:cNvSpPr/>
          <p:nvPr/>
        </p:nvSpPr>
        <p:spPr>
          <a:xfrm>
            <a:off x="6210452" y="3748468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: zaobljeni kutovi 22">
            <a:extLst>
              <a:ext uri="{FF2B5EF4-FFF2-40B4-BE49-F238E27FC236}">
                <a16:creationId xmlns:a16="http://schemas.microsoft.com/office/drawing/2014/main" id="{6C46B60F-A317-4CA5-BCC4-4F8ACF3040EF}"/>
              </a:ext>
            </a:extLst>
          </p:cNvPr>
          <p:cNvSpPr/>
          <p:nvPr/>
        </p:nvSpPr>
        <p:spPr>
          <a:xfrm>
            <a:off x="7665304" y="3748468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: zaobljeni kutovi 23">
            <a:extLst>
              <a:ext uri="{FF2B5EF4-FFF2-40B4-BE49-F238E27FC236}">
                <a16:creationId xmlns:a16="http://schemas.microsoft.com/office/drawing/2014/main" id="{A35FB872-0DD7-4A1E-840A-C3AA87D463B7}"/>
              </a:ext>
            </a:extLst>
          </p:cNvPr>
          <p:cNvSpPr/>
          <p:nvPr/>
        </p:nvSpPr>
        <p:spPr>
          <a:xfrm>
            <a:off x="9145907" y="374466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: zaobljeni kutovi 24">
            <a:extLst>
              <a:ext uri="{FF2B5EF4-FFF2-40B4-BE49-F238E27FC236}">
                <a16:creationId xmlns:a16="http://schemas.microsoft.com/office/drawing/2014/main" id="{9CE661B7-D681-4310-A46B-79F975A6E246}"/>
              </a:ext>
            </a:extLst>
          </p:cNvPr>
          <p:cNvSpPr/>
          <p:nvPr/>
        </p:nvSpPr>
        <p:spPr>
          <a:xfrm>
            <a:off x="10631128" y="376833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avokutnik: zaobljeni kutovi 25">
            <a:extLst>
              <a:ext uri="{FF2B5EF4-FFF2-40B4-BE49-F238E27FC236}">
                <a16:creationId xmlns:a16="http://schemas.microsoft.com/office/drawing/2014/main" id="{FE9D6042-38B3-4933-B2F2-EE7F2B8D1275}"/>
              </a:ext>
            </a:extLst>
          </p:cNvPr>
          <p:cNvSpPr/>
          <p:nvPr/>
        </p:nvSpPr>
        <p:spPr>
          <a:xfrm>
            <a:off x="3133034" y="5531332"/>
            <a:ext cx="772041" cy="407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avokutnik: zaobljeni kutovi 26">
            <a:extLst>
              <a:ext uri="{FF2B5EF4-FFF2-40B4-BE49-F238E27FC236}">
                <a16:creationId xmlns:a16="http://schemas.microsoft.com/office/drawing/2014/main" id="{28577218-A08B-4809-8CAE-0DBEEBD55A44}"/>
              </a:ext>
            </a:extLst>
          </p:cNvPr>
          <p:cNvSpPr/>
          <p:nvPr/>
        </p:nvSpPr>
        <p:spPr>
          <a:xfrm>
            <a:off x="7799305" y="5531332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: zaobljeni kutovi 27">
            <a:extLst>
              <a:ext uri="{FF2B5EF4-FFF2-40B4-BE49-F238E27FC236}">
                <a16:creationId xmlns:a16="http://schemas.microsoft.com/office/drawing/2014/main" id="{8BE75EFF-46A5-492C-B5CC-476DD7FC4C9C}"/>
              </a:ext>
            </a:extLst>
          </p:cNvPr>
          <p:cNvSpPr/>
          <p:nvPr/>
        </p:nvSpPr>
        <p:spPr>
          <a:xfrm>
            <a:off x="9178751" y="553133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: zaobljeni kutovi 28">
            <a:extLst>
              <a:ext uri="{FF2B5EF4-FFF2-40B4-BE49-F238E27FC236}">
                <a16:creationId xmlns:a16="http://schemas.microsoft.com/office/drawing/2014/main" id="{86A35D42-2CFC-43CA-BFF4-F57DDD33A274}"/>
              </a:ext>
            </a:extLst>
          </p:cNvPr>
          <p:cNvSpPr/>
          <p:nvPr/>
        </p:nvSpPr>
        <p:spPr>
          <a:xfrm>
            <a:off x="10745837" y="553133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: zaobljeni kutovi 29">
            <a:extLst>
              <a:ext uri="{FF2B5EF4-FFF2-40B4-BE49-F238E27FC236}">
                <a16:creationId xmlns:a16="http://schemas.microsoft.com/office/drawing/2014/main" id="{B0CDDD9E-D711-4848-BB9A-050A731D815D}"/>
              </a:ext>
            </a:extLst>
          </p:cNvPr>
          <p:cNvSpPr/>
          <p:nvPr/>
        </p:nvSpPr>
        <p:spPr>
          <a:xfrm>
            <a:off x="4679735" y="4955293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: zaobljeni kutovi 30">
            <a:extLst>
              <a:ext uri="{FF2B5EF4-FFF2-40B4-BE49-F238E27FC236}">
                <a16:creationId xmlns:a16="http://schemas.microsoft.com/office/drawing/2014/main" id="{E58FA7A1-D93D-44FA-A0C1-5CBFBC157C06}"/>
              </a:ext>
            </a:extLst>
          </p:cNvPr>
          <p:cNvSpPr/>
          <p:nvPr/>
        </p:nvSpPr>
        <p:spPr>
          <a:xfrm>
            <a:off x="6210451" y="4951221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: zaobljeni kutovi 31">
            <a:extLst>
              <a:ext uri="{FF2B5EF4-FFF2-40B4-BE49-F238E27FC236}">
                <a16:creationId xmlns:a16="http://schemas.microsoft.com/office/drawing/2014/main" id="{40531E56-F62C-4B09-BFAE-C102F97BE8AA}"/>
              </a:ext>
            </a:extLst>
          </p:cNvPr>
          <p:cNvSpPr/>
          <p:nvPr/>
        </p:nvSpPr>
        <p:spPr>
          <a:xfrm>
            <a:off x="9199545" y="4959832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: zaobljeni kutovi 32">
            <a:extLst>
              <a:ext uri="{FF2B5EF4-FFF2-40B4-BE49-F238E27FC236}">
                <a16:creationId xmlns:a16="http://schemas.microsoft.com/office/drawing/2014/main" id="{D7FBE5CD-6C20-4393-83B3-4993589990C9}"/>
              </a:ext>
            </a:extLst>
          </p:cNvPr>
          <p:cNvSpPr/>
          <p:nvPr/>
        </p:nvSpPr>
        <p:spPr>
          <a:xfrm>
            <a:off x="10730261" y="4929886"/>
            <a:ext cx="772041" cy="3551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Dijagram toka: Izvanstranični poveznik 33">
            <a:extLst>
              <a:ext uri="{FF2B5EF4-FFF2-40B4-BE49-F238E27FC236}">
                <a16:creationId xmlns:a16="http://schemas.microsoft.com/office/drawing/2014/main" id="{7A437C79-A27A-45E8-96AA-8B3C26CDE029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7581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0DF8B0C-1DB3-4967-9EC4-875DF7D4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715" y="624743"/>
            <a:ext cx="2372326" cy="1856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Zaobljeni pravokutnik 12">
            <a:extLst>
              <a:ext uri="{FF2B5EF4-FFF2-40B4-BE49-F238E27FC236}">
                <a16:creationId xmlns:a16="http://schemas.microsoft.com/office/drawing/2014/main" id="{0974E643-87C1-4A14-8A3B-7CA29F7F1874}"/>
              </a:ext>
            </a:extLst>
          </p:cNvPr>
          <p:cNvSpPr/>
          <p:nvPr/>
        </p:nvSpPr>
        <p:spPr>
          <a:xfrm>
            <a:off x="1132848" y="2602200"/>
            <a:ext cx="9113179" cy="13749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0A24F54-BD16-4206-8562-9CA2817F13CB}"/>
              </a:ext>
            </a:extLst>
          </p:cNvPr>
          <p:cNvSpPr txBox="1"/>
          <p:nvPr/>
        </p:nvSpPr>
        <p:spPr>
          <a:xfrm>
            <a:off x="1720523" y="2674909"/>
            <a:ext cx="9542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Aktivnost: Rad u paru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Zajedno s učenikom iz klupe riješi sljedeći zadatak.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798450F-99B2-4E88-9AC9-301DDFDF3D51}"/>
              </a:ext>
            </a:extLst>
          </p:cNvPr>
          <p:cNvSpPr txBox="1"/>
          <p:nvPr/>
        </p:nvSpPr>
        <p:spPr>
          <a:xfrm>
            <a:off x="929212" y="4098412"/>
            <a:ext cx="9448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Napiši oznake za: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a) izotop klora </a:t>
            </a:r>
            <a:r>
              <a:rPr lang="hr-HR" sz="2400" dirty="0" err="1">
                <a:latin typeface="Comic Sans MS" panose="030F0702030302020204" pitchFamily="66" charset="0"/>
              </a:rPr>
              <a:t>masenog</a:t>
            </a:r>
            <a:r>
              <a:rPr lang="hr-HR" sz="2400" dirty="0">
                <a:latin typeface="Comic Sans MS" panose="030F0702030302020204" pitchFamily="66" charset="0"/>
              </a:rPr>
              <a:t> broja 34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b) izotop dušika </a:t>
            </a:r>
            <a:r>
              <a:rPr lang="hr-HR" sz="2400" dirty="0" err="1">
                <a:latin typeface="Comic Sans MS" panose="030F0702030302020204" pitchFamily="66" charset="0"/>
              </a:rPr>
              <a:t>masenog</a:t>
            </a:r>
            <a:r>
              <a:rPr lang="hr-HR" sz="2400" dirty="0">
                <a:latin typeface="Comic Sans MS" panose="030F0702030302020204" pitchFamily="66" charset="0"/>
              </a:rPr>
              <a:t> broja 15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c) izotop kalija </a:t>
            </a:r>
            <a:r>
              <a:rPr lang="hr-HR" sz="2400" dirty="0" err="1">
                <a:latin typeface="Comic Sans MS" panose="030F0702030302020204" pitchFamily="66" charset="0"/>
              </a:rPr>
              <a:t>masenog</a:t>
            </a:r>
            <a:r>
              <a:rPr lang="hr-HR" sz="2400" dirty="0">
                <a:latin typeface="Comic Sans MS" panose="030F0702030302020204" pitchFamily="66" charset="0"/>
              </a:rPr>
              <a:t> broja 40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Odredi broj subatomskih čestica svakom od navedenih izotopa.</a:t>
            </a:r>
          </a:p>
        </p:txBody>
      </p:sp>
      <p:sp>
        <p:nvSpPr>
          <p:cNvPr id="8" name="Dijagram toka: Izvanstranični poveznik 7">
            <a:extLst>
              <a:ext uri="{FF2B5EF4-FFF2-40B4-BE49-F238E27FC236}">
                <a16:creationId xmlns:a16="http://schemas.microsoft.com/office/drawing/2014/main" id="{CE6CD879-1ABE-4080-ADD3-ABEA38083D5E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364014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E1A2A17-33F0-47A5-9BA6-AAD5103F6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05" r="-1" b="223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918E350-3DA0-47E6-985E-E6F810D6E856}"/>
              </a:ext>
            </a:extLst>
          </p:cNvPr>
          <p:cNvSpPr txBox="1"/>
          <p:nvPr/>
        </p:nvSpPr>
        <p:spPr>
          <a:xfrm>
            <a:off x="8217329" y="402518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PROTONSKI BROJ,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NUKLEONSKI BROJ</a:t>
            </a: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hr-HR" sz="28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I IZOTOPI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68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BBAD632-82CE-401E-943A-9AD4397B8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52" y="1066008"/>
            <a:ext cx="2326967" cy="1869677"/>
          </a:xfrm>
          <a:prstGeom prst="rect">
            <a:avLst/>
          </a:prstGeom>
        </p:spPr>
      </p:pic>
      <p:sp>
        <p:nvSpPr>
          <p:cNvPr id="5" name="Obični oblačić 4">
            <a:extLst>
              <a:ext uri="{FF2B5EF4-FFF2-40B4-BE49-F238E27FC236}">
                <a16:creationId xmlns:a16="http://schemas.microsoft.com/office/drawing/2014/main" id="{E4FBA808-018A-44A9-BCE9-0B3A83BCB750}"/>
              </a:ext>
            </a:extLst>
          </p:cNvPr>
          <p:cNvSpPr/>
          <p:nvPr/>
        </p:nvSpPr>
        <p:spPr>
          <a:xfrm>
            <a:off x="1192924" y="1546443"/>
            <a:ext cx="2345804" cy="1040054"/>
          </a:xfrm>
          <a:prstGeom prst="cloudCallout">
            <a:avLst>
              <a:gd name="adj1" fmla="val 4592906"/>
              <a:gd name="adj2" fmla="val -43751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Vježbaj malo,</a:t>
            </a:r>
          </a:p>
          <a:p>
            <a:pPr algn="ctr"/>
            <a:r>
              <a:rPr lang="hr-HR" dirty="0"/>
              <a:t>nauči puno</a:t>
            </a:r>
          </a:p>
        </p:txBody>
      </p:sp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id="{97F1F815-254E-4C4E-89AD-02E2C1C1B037}"/>
              </a:ext>
            </a:extLst>
          </p:cNvPr>
          <p:cNvSpPr/>
          <p:nvPr/>
        </p:nvSpPr>
        <p:spPr>
          <a:xfrm>
            <a:off x="1598442" y="3889715"/>
            <a:ext cx="9134662" cy="17811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6E1FB20-4BB0-4C75-BAAC-8175955B6F78}"/>
              </a:ext>
            </a:extLst>
          </p:cNvPr>
          <p:cNvSpPr txBox="1"/>
          <p:nvPr/>
        </p:nvSpPr>
        <p:spPr>
          <a:xfrm>
            <a:off x="3793855" y="4400837"/>
            <a:ext cx="617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RB-ZADATCI, str. 52, zadatci 3., 9., 10.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591B60F-0C10-4CE3-9721-77A3BD232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5E5"/>
              </a:clrFrom>
              <a:clrTo>
                <a:srgbClr val="FEF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r="7336" b="7910"/>
          <a:stretch/>
        </p:blipFill>
        <p:spPr bwMode="auto">
          <a:xfrm>
            <a:off x="2207067" y="4267153"/>
            <a:ext cx="978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ijagram toka: Izvanstranični poveznik 8">
            <a:extLst>
              <a:ext uri="{FF2B5EF4-FFF2-40B4-BE49-F238E27FC236}">
                <a16:creationId xmlns:a16="http://schemas.microsoft.com/office/drawing/2014/main" id="{49A3C752-168F-419A-A6CA-22F1359A99BC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420213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0C71615-B048-4157-B2F7-990A924F1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75" y="671820"/>
            <a:ext cx="1805912" cy="2403305"/>
          </a:xfrm>
          <a:prstGeom prst="rect">
            <a:avLst/>
          </a:prstGeom>
        </p:spPr>
      </p:pic>
      <p:sp>
        <p:nvSpPr>
          <p:cNvPr id="5" name="Zaobljeni pravokutnik 12">
            <a:extLst>
              <a:ext uri="{FF2B5EF4-FFF2-40B4-BE49-F238E27FC236}">
                <a16:creationId xmlns:a16="http://schemas.microsoft.com/office/drawing/2014/main" id="{2C40569B-FDD6-422D-BE43-8CD34F2306B2}"/>
              </a:ext>
            </a:extLst>
          </p:cNvPr>
          <p:cNvSpPr/>
          <p:nvPr/>
        </p:nvSpPr>
        <p:spPr>
          <a:xfrm>
            <a:off x="1454183" y="3429000"/>
            <a:ext cx="9134662" cy="21959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EC5B5AB-3893-4FBA-8B26-666DA1D986D9}"/>
              </a:ext>
            </a:extLst>
          </p:cNvPr>
          <p:cNvSpPr txBox="1"/>
          <p:nvPr/>
        </p:nvSpPr>
        <p:spPr>
          <a:xfrm>
            <a:off x="1588656" y="3570517"/>
            <a:ext cx="913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           Aktivnost: Vruća olovka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Napiši oznaku izotopa koji ima najmanju masu od svih izotopa.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Kojem elementu pripada taj izotop?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8" name="Dijagram toka: Izvanstranični poveznik 7">
            <a:extLst>
              <a:ext uri="{FF2B5EF4-FFF2-40B4-BE49-F238E27FC236}">
                <a16:creationId xmlns:a16="http://schemas.microsoft.com/office/drawing/2014/main" id="{35559F9C-A71A-42E9-8BCC-31514EE82F04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214576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5CEEB71-3141-46A4-B33D-6006E6A6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29" y="554545"/>
            <a:ext cx="7381875" cy="43815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B495DCB-567B-4508-9F5F-1FA6759FF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" y="2571559"/>
            <a:ext cx="3323964" cy="3575304"/>
          </a:xfrm>
          <a:prstGeom prst="rect">
            <a:avLst/>
          </a:prstGeom>
        </p:spPr>
      </p:pic>
      <p:sp>
        <p:nvSpPr>
          <p:cNvPr id="5" name="Dijagram toka: Izvanstranični poveznik 4">
            <a:extLst>
              <a:ext uri="{FF2B5EF4-FFF2-40B4-BE49-F238E27FC236}">
                <a16:creationId xmlns:a16="http://schemas.microsoft.com/office/drawing/2014/main" id="{23E96909-ED85-4FE2-B10B-3A25F539BAA6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74468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kovni rezultat za homework">
            <a:extLst>
              <a:ext uri="{FF2B5EF4-FFF2-40B4-BE49-F238E27FC236}">
                <a16:creationId xmlns:a16="http://schemas.microsoft.com/office/drawing/2014/main" id="{7FDF334D-0341-466B-AE25-3FEAFC8B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6"/>
          <a:stretch>
            <a:fillRect/>
          </a:stretch>
        </p:blipFill>
        <p:spPr bwMode="auto">
          <a:xfrm>
            <a:off x="3668324" y="656804"/>
            <a:ext cx="3306968" cy="25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jeni pravokutnik 12">
            <a:extLst>
              <a:ext uri="{FF2B5EF4-FFF2-40B4-BE49-F238E27FC236}">
                <a16:creationId xmlns:a16="http://schemas.microsoft.com/office/drawing/2014/main" id="{1ED7A553-8834-4F40-BEDC-22263AEE44B7}"/>
              </a:ext>
            </a:extLst>
          </p:cNvPr>
          <p:cNvSpPr/>
          <p:nvPr/>
        </p:nvSpPr>
        <p:spPr>
          <a:xfrm>
            <a:off x="1544714" y="3657982"/>
            <a:ext cx="8362765" cy="19758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872279D-46FF-4C2E-A8DD-0D686F5FEE38}"/>
              </a:ext>
            </a:extLst>
          </p:cNvPr>
          <p:cNvSpPr txBox="1"/>
          <p:nvPr/>
        </p:nvSpPr>
        <p:spPr>
          <a:xfrm>
            <a:off x="1544714" y="4045764"/>
            <a:ext cx="8469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RB- ZADATCI, str. 52., 53. i 54. zadatci 1.,2., 5.-8.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UDŽBENIK, str.70- Razmisli i riješi</a:t>
            </a:r>
          </a:p>
        </p:txBody>
      </p:sp>
      <p:sp>
        <p:nvSpPr>
          <p:cNvPr id="6" name="Dijagram toka: Izvanstranični poveznik 5">
            <a:extLst>
              <a:ext uri="{FF2B5EF4-FFF2-40B4-BE49-F238E27FC236}">
                <a16:creationId xmlns:a16="http://schemas.microsoft.com/office/drawing/2014/main" id="{5D74C9DB-DFF8-4744-9F9F-33948D102B91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313586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7BF161FD-6712-44A9-840D-DFE9636A25A3}"/>
              </a:ext>
            </a:extLst>
          </p:cNvPr>
          <p:cNvSpPr/>
          <p:nvPr/>
        </p:nvSpPr>
        <p:spPr>
          <a:xfrm>
            <a:off x="10675387" y="2839223"/>
            <a:ext cx="1118586" cy="13954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Dijagram toka: Izvanstranični poveznik 1">
            <a:extLst>
              <a:ext uri="{FF2B5EF4-FFF2-40B4-BE49-F238E27FC236}">
                <a16:creationId xmlns:a16="http://schemas.microsoft.com/office/drawing/2014/main" id="{87885203-810A-4FF2-97FB-A8E0555507B8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99BEACF-23F0-4CFE-92AB-24DF3105C2BC}"/>
              </a:ext>
            </a:extLst>
          </p:cNvPr>
          <p:cNvSpPr txBox="1"/>
          <p:nvPr/>
        </p:nvSpPr>
        <p:spPr>
          <a:xfrm>
            <a:off x="781234" y="967666"/>
            <a:ext cx="1028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broj protona u jezgri nazivamo </a:t>
            </a:r>
            <a:r>
              <a:rPr lang="hr-HR" sz="2400" b="1" dirty="0">
                <a:latin typeface="Comic Sans MS" panose="030F0702030302020204" pitchFamily="66" charset="0"/>
              </a:rPr>
              <a:t>protonski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  <a:r>
              <a:rPr lang="hr-HR" sz="2400" b="1" dirty="0">
                <a:latin typeface="Comic Sans MS" panose="030F0702030302020204" pitchFamily="66" charset="0"/>
              </a:rPr>
              <a:t>atomski </a:t>
            </a:r>
            <a:r>
              <a:rPr lang="hr-HR" sz="2400" dirty="0">
                <a:latin typeface="Comic Sans MS" panose="030F0702030302020204" pitchFamily="66" charset="0"/>
              </a:rPr>
              <a:t>ili </a:t>
            </a:r>
            <a:r>
              <a:rPr lang="hr-HR" sz="2400" b="1" dirty="0">
                <a:latin typeface="Comic Sans MS" panose="030F0702030302020204" pitchFamily="66" charset="0"/>
              </a:rPr>
              <a:t>redni broj (Z)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07CB4383-1E49-4EE5-A7F8-7CC40841DBF8}"/>
              </a:ext>
            </a:extLst>
          </p:cNvPr>
          <p:cNvSpPr/>
          <p:nvPr/>
        </p:nvSpPr>
        <p:spPr>
          <a:xfrm>
            <a:off x="302789" y="1649266"/>
            <a:ext cx="6754959" cy="828937"/>
          </a:xfrm>
          <a:prstGeom prst="wedgeRoundRectCallout">
            <a:avLst>
              <a:gd name="adj1" fmla="val 57858"/>
              <a:gd name="adj2" fmla="val 10524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id="{F4A762E0-B68B-452A-B45B-097FC694D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7735299" y="1576091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5E43569-DB60-4472-B7B9-DDE83BFCE14B}"/>
              </a:ext>
            </a:extLst>
          </p:cNvPr>
          <p:cNvSpPr txBox="1"/>
          <p:nvPr/>
        </p:nvSpPr>
        <p:spPr>
          <a:xfrm>
            <a:off x="391566" y="1815588"/>
            <a:ext cx="701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Zašto se broj protona naziva još i redni broj?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D5CA586-3D3E-437C-AFA8-E4D2E90A7DA9}"/>
              </a:ext>
            </a:extLst>
          </p:cNvPr>
          <p:cNvSpPr txBox="1"/>
          <p:nvPr/>
        </p:nvSpPr>
        <p:spPr>
          <a:xfrm>
            <a:off x="3024326" y="4065756"/>
            <a:ext cx="362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Z = N (p ) = N (e )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80DCB88-6E41-42AE-9214-98281E6959BA}"/>
              </a:ext>
            </a:extLst>
          </p:cNvPr>
          <p:cNvSpPr txBox="1"/>
          <p:nvPr/>
        </p:nvSpPr>
        <p:spPr>
          <a:xfrm>
            <a:off x="4325592" y="3973098"/>
            <a:ext cx="265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+           -</a:t>
            </a:r>
          </a:p>
        </p:txBody>
      </p:sp>
      <p:sp>
        <p:nvSpPr>
          <p:cNvPr id="12" name="Oblačić za govor: pravokutnik sa zaobljenim kutovima 11">
            <a:extLst>
              <a:ext uri="{FF2B5EF4-FFF2-40B4-BE49-F238E27FC236}">
                <a16:creationId xmlns:a16="http://schemas.microsoft.com/office/drawing/2014/main" id="{61FA32FD-732F-4DB5-887E-87058BFB8156}"/>
              </a:ext>
            </a:extLst>
          </p:cNvPr>
          <p:cNvSpPr/>
          <p:nvPr/>
        </p:nvSpPr>
        <p:spPr>
          <a:xfrm>
            <a:off x="1517844" y="4909422"/>
            <a:ext cx="6640971" cy="828937"/>
          </a:xfrm>
          <a:prstGeom prst="wedgeRoundRectCallout">
            <a:avLst>
              <a:gd name="adj1" fmla="val 57114"/>
              <a:gd name="adj2" fmla="val 3944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3" name="Picture 2" descr="Povezana slika">
            <a:extLst>
              <a:ext uri="{FF2B5EF4-FFF2-40B4-BE49-F238E27FC236}">
                <a16:creationId xmlns:a16="http://schemas.microsoft.com/office/drawing/2014/main" id="{A30B94FB-36A6-4BCA-8823-EACDDE229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8904268" y="4816868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2C92C20-E24A-41AF-A162-9D657C70110D}"/>
              </a:ext>
            </a:extLst>
          </p:cNvPr>
          <p:cNvSpPr txBox="1"/>
          <p:nvPr/>
        </p:nvSpPr>
        <p:spPr>
          <a:xfrm>
            <a:off x="1929303" y="5093057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Objasni značenje prikazanog izraza.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3125021-5099-498A-8903-7CB05EC9DAA5}"/>
              </a:ext>
            </a:extLst>
          </p:cNvPr>
          <p:cNvSpPr txBox="1"/>
          <p:nvPr/>
        </p:nvSpPr>
        <p:spPr>
          <a:xfrm>
            <a:off x="155716" y="3245363"/>
            <a:ext cx="1061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protonski broj (Z) upisan je u PSE pokraj simbola kemijskog elementa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F32FA10-4D4C-44C4-9849-60E87D92DD47}"/>
              </a:ext>
            </a:extLst>
          </p:cNvPr>
          <p:cNvSpPr txBox="1"/>
          <p:nvPr/>
        </p:nvSpPr>
        <p:spPr>
          <a:xfrm>
            <a:off x="9614517" y="3429000"/>
            <a:ext cx="111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 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622DC77-C059-4E5D-A9A9-B9388241B152}"/>
              </a:ext>
            </a:extLst>
          </p:cNvPr>
          <p:cNvSpPr txBox="1"/>
          <p:nvPr/>
        </p:nvSpPr>
        <p:spPr>
          <a:xfrm>
            <a:off x="11187485" y="29215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/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AE34E2B-570C-4BED-BA27-CFD297C26E12}"/>
              </a:ext>
            </a:extLst>
          </p:cNvPr>
          <p:cNvSpPr txBox="1"/>
          <p:nvPr/>
        </p:nvSpPr>
        <p:spPr>
          <a:xfrm>
            <a:off x="11112025" y="3316134"/>
            <a:ext cx="44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/>
              <a:t>C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385FB4D-DC51-45F8-910C-8E4BC77AE8DF}"/>
              </a:ext>
            </a:extLst>
          </p:cNvPr>
          <p:cNvCxnSpPr>
            <a:endCxn id="5" idx="1"/>
          </p:cNvCxnSpPr>
          <p:nvPr/>
        </p:nvCxnSpPr>
        <p:spPr>
          <a:xfrm flipV="1">
            <a:off x="10219741" y="3152348"/>
            <a:ext cx="967744" cy="1088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/>
      <p:bldP spid="10" grpId="0"/>
      <p:bldP spid="11" grpId="0"/>
      <p:bldP spid="12" grpId="0" animBg="1"/>
      <p:bldP spid="14" grpId="0"/>
      <p:bldP spid="3" grpId="0"/>
      <p:bldP spid="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Korisnik\Desktop\Veronika-materijali\slikovni materijal\smanjene slike\znakić za uč zapis.jpg">
            <a:extLst>
              <a:ext uri="{FF2B5EF4-FFF2-40B4-BE49-F238E27FC236}">
                <a16:creationId xmlns:a16="http://schemas.microsoft.com/office/drawing/2014/main" id="{45168EDC-5B80-46AC-A15E-1EE6CD7D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58" y="818361"/>
            <a:ext cx="1057275" cy="742950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4FF6107-E60B-400E-B337-F85D5F484770}"/>
              </a:ext>
            </a:extLst>
          </p:cNvPr>
          <p:cNvSpPr txBox="1"/>
          <p:nvPr/>
        </p:nvSpPr>
        <p:spPr>
          <a:xfrm>
            <a:off x="744850" y="1832396"/>
            <a:ext cx="1080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PROTONSKI (REDNI) ili ATOMSKI BROJ- </a:t>
            </a:r>
            <a:r>
              <a:rPr lang="hr-HR" sz="2400" dirty="0">
                <a:latin typeface="Comic Sans MS" panose="030F0702030302020204" pitchFamily="66" charset="0"/>
              </a:rPr>
              <a:t>broj protona u jezgri atoma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871D1FA-2398-4409-947F-7353F0DC853E}"/>
              </a:ext>
            </a:extLst>
          </p:cNvPr>
          <p:cNvSpPr txBox="1"/>
          <p:nvPr/>
        </p:nvSpPr>
        <p:spPr>
          <a:xfrm>
            <a:off x="1041854" y="2443566"/>
            <a:ext cx="11067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oznaka: </a:t>
            </a:r>
            <a:r>
              <a:rPr lang="hr-HR" sz="2400" b="1" dirty="0">
                <a:latin typeface="Comic Sans MS" panose="030F0702030302020204" pitchFamily="66" charset="0"/>
              </a:rPr>
              <a:t>Z</a:t>
            </a:r>
          </a:p>
          <a:p>
            <a:endParaRPr lang="hr-HR" sz="24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upisan u PSE uz simbol kemijskog elementa jer svi atomi nekog kemijskog elementa imaju isti protonski broj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3545DC-5C26-41CA-925D-5A6F19C5A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21" y="4745976"/>
            <a:ext cx="3514725" cy="762000"/>
          </a:xfrm>
          <a:prstGeom prst="rect">
            <a:avLst/>
          </a:prstGeom>
        </p:spPr>
      </p:pic>
      <p:sp>
        <p:nvSpPr>
          <p:cNvPr id="8" name="Dijagram toka: Izvanstranični poveznik 7">
            <a:extLst>
              <a:ext uri="{FF2B5EF4-FFF2-40B4-BE49-F238E27FC236}">
                <a16:creationId xmlns:a16="http://schemas.microsoft.com/office/drawing/2014/main" id="{613169D9-FECB-4C78-A557-895538E6A2ED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9142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1C4E304-EFA3-4DD8-BC63-6EB01296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03" y="676318"/>
            <a:ext cx="2372326" cy="1856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Zaobljeni pravokutnik 12">
            <a:extLst>
              <a:ext uri="{FF2B5EF4-FFF2-40B4-BE49-F238E27FC236}">
                <a16:creationId xmlns:a16="http://schemas.microsoft.com/office/drawing/2014/main" id="{50DE9C8F-5376-440D-9296-9BF868E8BD49}"/>
              </a:ext>
            </a:extLst>
          </p:cNvPr>
          <p:cNvSpPr/>
          <p:nvPr/>
        </p:nvSpPr>
        <p:spPr>
          <a:xfrm>
            <a:off x="853477" y="2948140"/>
            <a:ext cx="10485045" cy="31196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5A7DC85-6F62-404F-A62F-69E832955848}"/>
              </a:ext>
            </a:extLst>
          </p:cNvPr>
          <p:cNvSpPr txBox="1"/>
          <p:nvPr/>
        </p:nvSpPr>
        <p:spPr>
          <a:xfrm>
            <a:off x="1342455" y="2948140"/>
            <a:ext cx="9507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        Aktivnost: Računam, dakle razumijem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Zajedno s učenikom iz klupe riješi sljedeće zadatke: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Napiši kemijski simbol i imenuj element kojem pripada navedeni protonski broj: a) Z = 29      b) Z = 15           c) Z = 7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Odredi broj protona i elektrona u atomu protonskog broja  12. O atomu kojeg kemijskog elementa je riječ?</a:t>
            </a:r>
          </a:p>
          <a:p>
            <a:pPr marL="457200" indent="-457200">
              <a:buAutoNum type="arabicPeriod"/>
            </a:pPr>
            <a:r>
              <a:rPr lang="hr-HR" sz="2400" dirty="0">
                <a:latin typeface="Comic Sans MS" panose="030F0702030302020204" pitchFamily="66" charset="0"/>
              </a:rPr>
              <a:t>Odredi broj protona i elektrona u atomu željeza. 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6" name="Dijagram toka: Izvanstranični poveznik 5">
            <a:extLst>
              <a:ext uri="{FF2B5EF4-FFF2-40B4-BE49-F238E27FC236}">
                <a16:creationId xmlns:a16="http://schemas.microsoft.com/office/drawing/2014/main" id="{63D85FD6-9BBA-4BED-B182-CF340479CB1D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427845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284970E-AC97-406C-9484-A7C462676B73}"/>
              </a:ext>
            </a:extLst>
          </p:cNvPr>
          <p:cNvSpPr txBox="1"/>
          <p:nvPr/>
        </p:nvSpPr>
        <p:spPr>
          <a:xfrm>
            <a:off x="439332" y="4725644"/>
            <a:ext cx="1143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protoni i neutroni približno su jednakih masa dok je masa elektrona otprilike 2 000 puta manja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1AE5A7E-5571-4AC1-B42D-1060A6ECC11A}"/>
              </a:ext>
            </a:extLst>
          </p:cNvPr>
          <p:cNvSpPr txBox="1"/>
          <p:nvPr/>
        </p:nvSpPr>
        <p:spPr>
          <a:xfrm>
            <a:off x="439332" y="5753886"/>
            <a:ext cx="8802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ukupna masa atoma ovisi o broju protona i neutrona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DF1C245-949A-4F57-8D6F-2E791895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56" y="702950"/>
            <a:ext cx="4257675" cy="34099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220A4AB-F715-4F5B-89D8-0C79DC726A5D}"/>
              </a:ext>
            </a:extLst>
          </p:cNvPr>
          <p:cNvSpPr txBox="1"/>
          <p:nvPr/>
        </p:nvSpPr>
        <p:spPr>
          <a:xfrm>
            <a:off x="763479" y="1313895"/>
            <a:ext cx="165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jezgra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B32DE5C-2E00-4AA4-9AB3-FAC80CAFD7FE}"/>
              </a:ext>
            </a:extLst>
          </p:cNvPr>
          <p:cNvSpPr txBox="1"/>
          <p:nvPr/>
        </p:nvSpPr>
        <p:spPr>
          <a:xfrm>
            <a:off x="4953415" y="3928234"/>
            <a:ext cx="22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elektronski omotač</a:t>
            </a:r>
          </a:p>
        </p:txBody>
      </p:sp>
      <p:sp>
        <p:nvSpPr>
          <p:cNvPr id="10" name="Oblačić za govor: pravokutnik sa zaobljenim kutovima 9">
            <a:extLst>
              <a:ext uri="{FF2B5EF4-FFF2-40B4-BE49-F238E27FC236}">
                <a16:creationId xmlns:a16="http://schemas.microsoft.com/office/drawing/2014/main" id="{19FFEA6F-F8C2-4FC8-A47F-26DA004F2D40}"/>
              </a:ext>
            </a:extLst>
          </p:cNvPr>
          <p:cNvSpPr/>
          <p:nvPr/>
        </p:nvSpPr>
        <p:spPr>
          <a:xfrm>
            <a:off x="6470763" y="1754263"/>
            <a:ext cx="4669893" cy="1471655"/>
          </a:xfrm>
          <a:prstGeom prst="wedgeRoundRectCallout">
            <a:avLst>
              <a:gd name="adj1" fmla="val 57114"/>
              <a:gd name="adj2" fmla="val 39440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1" name="Picture 2" descr="Povezana slika">
            <a:extLst>
              <a:ext uri="{FF2B5EF4-FFF2-40B4-BE49-F238E27FC236}">
                <a16:creationId xmlns:a16="http://schemas.microsoft.com/office/drawing/2014/main" id="{3774C46D-A994-46A5-8AF2-85D5973EC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554176" y="249009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AB618D09-2B43-46FD-AC65-70684E198664}"/>
              </a:ext>
            </a:extLst>
          </p:cNvPr>
          <p:cNvSpPr txBox="1"/>
          <p:nvPr/>
        </p:nvSpPr>
        <p:spPr>
          <a:xfrm>
            <a:off x="6871318" y="1889925"/>
            <a:ext cx="4128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Imaju li sve subatomske čestice jednaki udio u ukupnoj masi atoma?</a:t>
            </a:r>
          </a:p>
        </p:txBody>
      </p:sp>
      <p:sp>
        <p:nvSpPr>
          <p:cNvPr id="13" name="Dijagram toka: Izvanstranični poveznik 12">
            <a:extLst>
              <a:ext uri="{FF2B5EF4-FFF2-40B4-BE49-F238E27FC236}">
                <a16:creationId xmlns:a16="http://schemas.microsoft.com/office/drawing/2014/main" id="{B1B6E4FA-358D-41CD-95C5-2D44DA78BC46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0465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C56DB89-98F8-45E0-B4FD-B0C76DB76E55}"/>
              </a:ext>
            </a:extLst>
          </p:cNvPr>
          <p:cNvSpPr txBox="1"/>
          <p:nvPr/>
        </p:nvSpPr>
        <p:spPr>
          <a:xfrm>
            <a:off x="479394" y="932155"/>
            <a:ext cx="925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ukupan broj protona i neutrona u jezgri nazivamo </a:t>
            </a:r>
            <a:r>
              <a:rPr lang="hr-HR" sz="2400" b="1" dirty="0" err="1">
                <a:latin typeface="Comic Sans MS" panose="030F0702030302020204" pitchFamily="66" charset="0"/>
              </a:rPr>
              <a:t>maseni</a:t>
            </a:r>
            <a:r>
              <a:rPr lang="hr-HR" sz="2400" b="1" dirty="0">
                <a:latin typeface="Comic Sans MS" panose="030F0702030302020204" pitchFamily="66" charset="0"/>
              </a:rPr>
              <a:t> ili </a:t>
            </a:r>
            <a:r>
              <a:rPr lang="hr-HR" sz="2400" b="1" dirty="0" err="1">
                <a:latin typeface="Comic Sans MS" panose="030F0702030302020204" pitchFamily="66" charset="0"/>
              </a:rPr>
              <a:t>nukleonski</a:t>
            </a:r>
            <a:r>
              <a:rPr lang="hr-HR" sz="2400" b="1" dirty="0">
                <a:latin typeface="Comic Sans MS" panose="030F0702030302020204" pitchFamily="66" charset="0"/>
              </a:rPr>
              <a:t> broj (A)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10AD803-5AEA-460B-B76B-28EA59873217}"/>
              </a:ext>
            </a:extLst>
          </p:cNvPr>
          <p:cNvSpPr txBox="1"/>
          <p:nvPr/>
        </p:nvSpPr>
        <p:spPr>
          <a:xfrm>
            <a:off x="2592280" y="1908699"/>
            <a:ext cx="5717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A = N (p ) + N (n 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A7E31B0-E8CD-412A-923B-5F63564DA981}"/>
              </a:ext>
            </a:extLst>
          </p:cNvPr>
          <p:cNvSpPr txBox="1"/>
          <p:nvPr/>
        </p:nvSpPr>
        <p:spPr>
          <a:xfrm>
            <a:off x="3955002" y="1837678"/>
            <a:ext cx="299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+           </a:t>
            </a:r>
            <a:r>
              <a:rPr lang="hr-HR" dirty="0">
                <a:latin typeface="Comic Sans MS" panose="030F0702030302020204" pitchFamily="66" charset="0"/>
              </a:rPr>
              <a:t>0</a:t>
            </a: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id="{17842F43-F16E-41F1-B4A8-D47743B226C7}"/>
              </a:ext>
            </a:extLst>
          </p:cNvPr>
          <p:cNvSpPr/>
          <p:nvPr/>
        </p:nvSpPr>
        <p:spPr>
          <a:xfrm>
            <a:off x="862576" y="2633187"/>
            <a:ext cx="9035289" cy="1445038"/>
          </a:xfrm>
          <a:prstGeom prst="wedgeRoundRectCallout">
            <a:avLst>
              <a:gd name="adj1" fmla="val 60150"/>
              <a:gd name="adj2" fmla="val -928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Picture 2" descr="Povezana slika">
            <a:extLst>
              <a:ext uri="{FF2B5EF4-FFF2-40B4-BE49-F238E27FC236}">
                <a16:creationId xmlns:a16="http://schemas.microsoft.com/office/drawing/2014/main" id="{DB3E4003-8ECB-4265-803C-E868F8C4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1073414" y="2848683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2C988C9-6717-4BAC-92F8-662D97A94E4B}"/>
              </a:ext>
            </a:extLst>
          </p:cNvPr>
          <p:cNvSpPr txBox="1"/>
          <p:nvPr/>
        </p:nvSpPr>
        <p:spPr>
          <a:xfrm>
            <a:off x="933244" y="4455520"/>
            <a:ext cx="924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Predloži kako izračunati broj neutrona u atomu magnezija čiji je </a:t>
            </a:r>
            <a:r>
              <a:rPr lang="hr-HR" sz="2400" dirty="0" err="1">
                <a:latin typeface="Comic Sans MS" panose="030F0702030302020204" pitchFamily="66" charset="0"/>
              </a:rPr>
              <a:t>maseni</a:t>
            </a:r>
            <a:r>
              <a:rPr lang="hr-HR" sz="2400" dirty="0">
                <a:latin typeface="Comic Sans MS" panose="030F0702030302020204" pitchFamily="66" charset="0"/>
              </a:rPr>
              <a:t> broj A=25.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B29CFFF-B1D0-4592-BC7F-E005DF70D3AF}"/>
              </a:ext>
            </a:extLst>
          </p:cNvPr>
          <p:cNvSpPr txBox="1"/>
          <p:nvPr/>
        </p:nvSpPr>
        <p:spPr>
          <a:xfrm>
            <a:off x="1888280" y="5588225"/>
            <a:ext cx="574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N (n ) = A – N (p )= 25- 12= 13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8AD1DFB-0B21-4837-8185-BC4F2365B626}"/>
              </a:ext>
            </a:extLst>
          </p:cNvPr>
          <p:cNvSpPr txBox="1"/>
          <p:nvPr/>
        </p:nvSpPr>
        <p:spPr>
          <a:xfrm>
            <a:off x="2592280" y="5571178"/>
            <a:ext cx="34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  <a:latin typeface="Comic Sans MS" panose="030F0702030302020204" pitchFamily="66" charset="0"/>
              </a:rPr>
              <a:t>0                           </a:t>
            </a:r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FECC95D-54ED-4C4B-9430-324F375B9E69}"/>
              </a:ext>
            </a:extLst>
          </p:cNvPr>
          <p:cNvSpPr txBox="1"/>
          <p:nvPr/>
        </p:nvSpPr>
        <p:spPr>
          <a:xfrm>
            <a:off x="933244" y="2740847"/>
            <a:ext cx="9884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 jezgri nepoznatog atoma nalazi se 11 protona i 12 neutrona.</a:t>
            </a:r>
          </a:p>
          <a:p>
            <a:pPr marL="457200" indent="-457200"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Izračunaj </a:t>
            </a:r>
            <a:r>
              <a:rPr lang="hr-HR" sz="2400" dirty="0" err="1">
                <a:latin typeface="Comic Sans MS" panose="030F0702030302020204" pitchFamily="66" charset="0"/>
              </a:rPr>
              <a:t>maseni</a:t>
            </a:r>
            <a:r>
              <a:rPr lang="hr-HR" sz="2400" dirty="0">
                <a:latin typeface="Comic Sans MS" panose="030F0702030302020204" pitchFamily="66" charset="0"/>
              </a:rPr>
              <a:t> broj navedenog atoma.</a:t>
            </a:r>
          </a:p>
          <a:p>
            <a:pPr marL="457200" indent="-457200">
              <a:buAutoNum type="alphaLcParenR"/>
            </a:pPr>
            <a:r>
              <a:rPr lang="hr-HR" sz="2400" dirty="0">
                <a:latin typeface="Comic Sans MS" panose="030F0702030302020204" pitchFamily="66" charset="0"/>
              </a:rPr>
              <a:t>Kojem kemijskom elementu pripada taj atom?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</p:txBody>
      </p:sp>
      <p:sp>
        <p:nvSpPr>
          <p:cNvPr id="13" name="Oblačić za govor: pravokutnik sa zaobljenim kutovima 12">
            <a:extLst>
              <a:ext uri="{FF2B5EF4-FFF2-40B4-BE49-F238E27FC236}">
                <a16:creationId xmlns:a16="http://schemas.microsoft.com/office/drawing/2014/main" id="{BAAEB1C0-1B01-4EE3-BDD6-59A51F319868}"/>
              </a:ext>
            </a:extLst>
          </p:cNvPr>
          <p:cNvSpPr/>
          <p:nvPr/>
        </p:nvSpPr>
        <p:spPr>
          <a:xfrm>
            <a:off x="862576" y="4235862"/>
            <a:ext cx="9035289" cy="1121531"/>
          </a:xfrm>
          <a:prstGeom prst="wedgeRoundRectCallout">
            <a:avLst>
              <a:gd name="adj1" fmla="val 60150"/>
              <a:gd name="adj2" fmla="val -9285"/>
              <a:gd name="adj3" fmla="val 16667"/>
            </a:avLst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4" name="Picture 2" descr="Povezana slika">
            <a:extLst>
              <a:ext uri="{FF2B5EF4-FFF2-40B4-BE49-F238E27FC236}">
                <a16:creationId xmlns:a16="http://schemas.microsoft.com/office/drawing/2014/main" id="{288DFF94-F10E-4030-BBD2-6B69058C6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 flipH="1">
            <a:off x="10987390" y="4260850"/>
            <a:ext cx="512020" cy="1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jagram toka: Izvanstranični poveznik 14">
            <a:extLst>
              <a:ext uri="{FF2B5EF4-FFF2-40B4-BE49-F238E27FC236}">
                <a16:creationId xmlns:a16="http://schemas.microsoft.com/office/drawing/2014/main" id="{E9107BEA-1854-4E67-B925-162D9B6A656F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11837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Korisnik\Desktop\Veronika-materijali\slikovni materijal\smanjene slike\znakić za uč zapis.jpg">
            <a:extLst>
              <a:ext uri="{FF2B5EF4-FFF2-40B4-BE49-F238E27FC236}">
                <a16:creationId xmlns:a16="http://schemas.microsoft.com/office/drawing/2014/main" id="{58649990-B0AB-430B-962A-727ADA6BB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79" y="676962"/>
            <a:ext cx="1057275" cy="742950"/>
          </a:xfrm>
          <a:prstGeom prst="rect">
            <a:avLst/>
          </a:prstGeom>
          <a:noFill/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0193AC2-348D-4D09-BD71-9C33FB3C0278}"/>
              </a:ext>
            </a:extLst>
          </p:cNvPr>
          <p:cNvSpPr txBox="1"/>
          <p:nvPr/>
        </p:nvSpPr>
        <p:spPr>
          <a:xfrm>
            <a:off x="302264" y="1426170"/>
            <a:ext cx="1037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NUKLEONSKI ili MASENI BROJ</a:t>
            </a:r>
            <a:r>
              <a:rPr lang="hr-HR" sz="2400" dirty="0">
                <a:latin typeface="Comic Sans MS" panose="030F0702030302020204" pitchFamily="66" charset="0"/>
              </a:rPr>
              <a:t>- ukupan broj protona i neutrona 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                            u jezgri atoma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B6A828A-C246-4A08-A2C8-3B65C0272E1F}"/>
              </a:ext>
            </a:extLst>
          </p:cNvPr>
          <p:cNvSpPr txBox="1"/>
          <p:nvPr/>
        </p:nvSpPr>
        <p:spPr>
          <a:xfrm>
            <a:off x="585216" y="3852857"/>
            <a:ext cx="1132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atomi istog kemijskog elementa mogu imati različit broj neutrona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4080361-9E2A-4F1E-A9CC-A1F77B2DF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09" y="2718832"/>
            <a:ext cx="3362325" cy="8286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933D48C-58D2-4E37-A8D6-BF2D2D3FF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184" y="4989204"/>
            <a:ext cx="3524250" cy="100965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614A47A3-94F6-4868-B2AA-0CAD53B0EE55}"/>
              </a:ext>
            </a:extLst>
          </p:cNvPr>
          <p:cNvSpPr txBox="1"/>
          <p:nvPr/>
        </p:nvSpPr>
        <p:spPr>
          <a:xfrm>
            <a:off x="585216" y="2413482"/>
            <a:ext cx="346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oznaka: A</a:t>
            </a:r>
          </a:p>
        </p:txBody>
      </p:sp>
      <p:sp>
        <p:nvSpPr>
          <p:cNvPr id="9" name="Dijagram toka: Izvanstranični poveznik 8">
            <a:extLst>
              <a:ext uri="{FF2B5EF4-FFF2-40B4-BE49-F238E27FC236}">
                <a16:creationId xmlns:a16="http://schemas.microsoft.com/office/drawing/2014/main" id="{35CE661D-F942-4A1E-9779-9D0E610A79D5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20091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A5FD02D-1D31-4DE1-B87F-E2821834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03" y="676318"/>
            <a:ext cx="2372326" cy="18562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Zaobljeni pravokutnik 12">
            <a:extLst>
              <a:ext uri="{FF2B5EF4-FFF2-40B4-BE49-F238E27FC236}">
                <a16:creationId xmlns:a16="http://schemas.microsoft.com/office/drawing/2014/main" id="{EF37C7C1-E798-452F-8E96-742C964FF569}"/>
              </a:ext>
            </a:extLst>
          </p:cNvPr>
          <p:cNvSpPr/>
          <p:nvPr/>
        </p:nvSpPr>
        <p:spPr>
          <a:xfrm>
            <a:off x="853477" y="2948140"/>
            <a:ext cx="10485045" cy="1477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D586FBC-DA26-4F6F-AA91-1E5B089DDB42}"/>
              </a:ext>
            </a:extLst>
          </p:cNvPr>
          <p:cNvSpPr txBox="1"/>
          <p:nvPr/>
        </p:nvSpPr>
        <p:spPr>
          <a:xfrm>
            <a:off x="1342455" y="2948140"/>
            <a:ext cx="9886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                          Aktivnost: Samo minuta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Odredi broj subatomskih čestica u atomu kisika </a:t>
            </a:r>
            <a:r>
              <a:rPr lang="hr-HR" sz="2400" dirty="0" err="1">
                <a:latin typeface="Comic Sans MS" panose="030F0702030302020204" pitchFamily="66" charset="0"/>
              </a:rPr>
              <a:t>masenog</a:t>
            </a:r>
            <a:r>
              <a:rPr lang="hr-HR" sz="2400" dirty="0">
                <a:latin typeface="Comic Sans MS" panose="030F0702030302020204" pitchFamily="66" charset="0"/>
              </a:rPr>
              <a:t> broja 18.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FAC6005-20FA-496E-A30A-B50125796FFD}"/>
              </a:ext>
            </a:extLst>
          </p:cNvPr>
          <p:cNvSpPr txBox="1"/>
          <p:nvPr/>
        </p:nvSpPr>
        <p:spPr>
          <a:xfrm>
            <a:off x="1426464" y="4974336"/>
            <a:ext cx="5888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N(p ) =8</a:t>
            </a:r>
          </a:p>
          <a:p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N(e ) =8</a:t>
            </a:r>
          </a:p>
          <a:p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N(n ) = 18 - 8= 10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98BA0F1-7689-4129-815C-6251FCCEFC78}"/>
              </a:ext>
            </a:extLst>
          </p:cNvPr>
          <p:cNvSpPr txBox="1"/>
          <p:nvPr/>
        </p:nvSpPr>
        <p:spPr>
          <a:xfrm>
            <a:off x="1920240" y="4900512"/>
            <a:ext cx="740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+</a:t>
            </a:r>
          </a:p>
          <a:p>
            <a:r>
              <a:rPr lang="hr-HR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</a:p>
          <a:p>
            <a:r>
              <a:rPr lang="hr-HR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0" name="Dijagram toka: Izvanstranični poveznik 9">
            <a:extLst>
              <a:ext uri="{FF2B5EF4-FFF2-40B4-BE49-F238E27FC236}">
                <a16:creationId xmlns:a16="http://schemas.microsoft.com/office/drawing/2014/main" id="{83C4FC37-EA37-4347-9E78-113598ACBB05}"/>
              </a:ext>
            </a:extLst>
          </p:cNvPr>
          <p:cNvSpPr/>
          <p:nvPr/>
        </p:nvSpPr>
        <p:spPr>
          <a:xfrm>
            <a:off x="10861964" y="92006"/>
            <a:ext cx="1247178" cy="1773710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Protonski broj, </a:t>
            </a:r>
            <a:r>
              <a:rPr lang="hr-HR" dirty="0" err="1">
                <a:solidFill>
                  <a:schemeClr val="accent6">
                    <a:lumMod val="75000"/>
                  </a:schemeClr>
                </a:solidFill>
              </a:rPr>
              <a:t>nukleonski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 broj i izotopi</a:t>
            </a:r>
          </a:p>
        </p:txBody>
      </p:sp>
    </p:spTree>
    <p:extLst>
      <p:ext uri="{BB962C8B-B14F-4D97-AF65-F5344CB8AC3E}">
        <p14:creationId xmlns:p14="http://schemas.microsoft.com/office/powerpoint/2010/main" val="42413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863</Words>
  <Application>Microsoft Office PowerPoint</Application>
  <PresentationFormat>Široki zaslon</PresentationFormat>
  <Paragraphs>148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Veronika</dc:creator>
  <cp:lastModifiedBy>Veronika Peradinovic</cp:lastModifiedBy>
  <cp:revision>72</cp:revision>
  <dcterms:created xsi:type="dcterms:W3CDTF">2019-02-02T19:59:37Z</dcterms:created>
  <dcterms:modified xsi:type="dcterms:W3CDTF">2019-07-10T16:09:09Z</dcterms:modified>
</cp:coreProperties>
</file>